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487" r:id="rId3"/>
    <p:sldId id="489" r:id="rId5"/>
    <p:sldId id="294" r:id="rId6"/>
    <p:sldId id="474" r:id="rId7"/>
    <p:sldId id="506" r:id="rId8"/>
    <p:sldId id="476" r:id="rId9"/>
    <p:sldId id="507" r:id="rId10"/>
    <p:sldId id="509" r:id="rId11"/>
    <p:sldId id="508" r:id="rId12"/>
    <p:sldId id="510" r:id="rId13"/>
    <p:sldId id="511" r:id="rId14"/>
    <p:sldId id="504" r:id="rId15"/>
    <p:sldId id="514" r:id="rId16"/>
    <p:sldId id="515" r:id="rId17"/>
    <p:sldId id="516" r:id="rId18"/>
    <p:sldId id="513" r:id="rId19"/>
    <p:sldId id="518" r:id="rId20"/>
    <p:sldId id="480" r:id="rId21"/>
    <p:sldId id="481" r:id="rId22"/>
    <p:sldId id="482" r:id="rId23"/>
    <p:sldId id="483" r:id="rId24"/>
    <p:sldId id="505" r:id="rId25"/>
    <p:sldId id="485" r:id="rId26"/>
    <p:sldId id="519" r:id="rId27"/>
    <p:sldId id="520" r:id="rId28"/>
    <p:sldId id="521" r:id="rId29"/>
    <p:sldId id="522" r:id="rId30"/>
    <p:sldId id="523" r:id="rId31"/>
    <p:sldId id="524" r:id="rId32"/>
    <p:sldId id="526" r:id="rId33"/>
    <p:sldId id="528" r:id="rId34"/>
  </p:sldIdLst>
  <p:sldSz cx="12192000" cy="6858000"/>
  <p:notesSz cx="6858000" cy="9144000"/>
  <p:embeddedFontLst>
    <p:embeddedFont>
      <p:font typeface="黑体" charset="0"/>
      <p:regular r:id="rId38"/>
    </p:embeddedFont>
    <p:embeddedFont>
      <p:font typeface="微软雅黑" pitchFamily="34" charset="-122"/>
      <p:regular r:id="rId39"/>
    </p:embeddedFont>
    <p:embeddedFont>
      <p:font typeface="黑体" pitchFamily="49" charset="-122"/>
      <p:regular r:id="rId40"/>
    </p:embeddedFont>
    <p:embeddedFont>
      <p:font typeface="等线" charset="0"/>
      <p:regular r:id="rId41"/>
    </p:embeddedFont>
    <p:embeddedFont>
      <p:font typeface="等线 Light" charset="0"/>
      <p:regular r:id="rId42"/>
    </p:embeddedFont>
  </p:embeddedFontLst>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7087"/>
    <a:srgbClr val="74676A"/>
    <a:srgbClr val="FBFFE1"/>
    <a:srgbClr val="F0EAD8"/>
    <a:srgbClr val="E0CCA3"/>
    <a:srgbClr val="AC8E7C"/>
    <a:srgbClr val="BECCB6"/>
    <a:srgbClr val="ACA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65" autoAdjust="0"/>
    <p:restoredTop sz="94660"/>
  </p:normalViewPr>
  <p:slideViewPr>
    <p:cSldViewPr snapToGrid="0" showGuides="1">
      <p:cViewPr varScale="1">
        <p:scale>
          <a:sx n="78" d="100"/>
          <a:sy n="78" d="100"/>
        </p:scale>
        <p:origin x="120" y="726"/>
      </p:cViewPr>
      <p:guideLst>
        <p:guide orient="horz" pos="2166"/>
        <p:guide pos="38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103.xml"/><Relationship Id="rId42" Type="http://schemas.openxmlformats.org/officeDocument/2006/relationships/font" Target="fonts/font5.fntdata"/><Relationship Id="rId41" Type="http://schemas.openxmlformats.org/officeDocument/2006/relationships/font" Target="fonts/font4.fntdata"/><Relationship Id="rId40" Type="http://schemas.openxmlformats.org/officeDocument/2006/relationships/font" Target="fonts/font3.fntdata"/><Relationship Id="rId4" Type="http://schemas.openxmlformats.org/officeDocument/2006/relationships/notesMaster" Target="notesMasters/notesMaster1.xml"/><Relationship Id="rId39" Type="http://schemas.openxmlformats.org/officeDocument/2006/relationships/font" Target="fonts/font2.fntdata"/><Relationship Id="rId38" Type="http://schemas.openxmlformats.org/officeDocument/2006/relationships/font" Target="fonts/font1.fntdata"/><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A51094-F3BE-40D2-81E5-BC3E54FBC40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3ED99D-4B73-40C3-A1B0-8368B2FB35A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幻灯片图像占位符 1"/>
          <p:cNvSpPr>
            <a:spLocks noGrp="1" noRot="1" noChangeAspect="1" noTextEdit="1"/>
          </p:cNvSpPr>
          <p:nvPr>
            <p:ph type="sldImg"/>
          </p:nvPr>
        </p:nvSpPr>
        <p:spPr>
          <a:ln>
            <a:solidFill>
              <a:srgbClr val="000000"/>
            </a:solidFill>
            <a:miter/>
          </a:ln>
        </p:spPr>
      </p:sp>
      <p:sp>
        <p:nvSpPr>
          <p:cNvPr id="6147"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614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
        <p:nvSpPr>
          <p:cNvPr id="7" name="圆角矩形 6"/>
          <p:cNvSpPr/>
          <p:nvPr userDrawn="1">
            <p:custDataLst>
              <p:tags r:id="rId2"/>
            </p:custDataLst>
          </p:nvPr>
        </p:nvSpPr>
        <p:spPr>
          <a:xfrm>
            <a:off x="546735" y="4123690"/>
            <a:ext cx="11016615" cy="168275"/>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lang="zh-CN" altLang="en-US" sz="1800">
              <a:solidFill>
                <a:schemeClr val="lt1"/>
              </a:solidFill>
            </a:endParaRPr>
          </a:p>
        </p:txBody>
      </p:sp>
      <p:cxnSp>
        <p:nvCxnSpPr>
          <p:cNvPr id="9" name="直接连接符 8"/>
          <p:cNvCxnSpPr/>
          <p:nvPr userDrawn="1">
            <p:custDataLst>
              <p:tags r:id="rId3"/>
            </p:custDataLst>
          </p:nvPr>
        </p:nvCxnSpPr>
        <p:spPr>
          <a:xfrm>
            <a:off x="2350559" y="4004733"/>
            <a:ext cx="74908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27811" y="41400"/>
            <a:ext cx="10515600" cy="1325563"/>
          </a:xfrm>
        </p:spPr>
        <p:txBody>
          <a:bodyPr>
            <a:normAutofit/>
          </a:bodyPr>
          <a:lstStyle>
            <a:lvl1pPr>
              <a:defRPr sz="3200"/>
            </a:lvl1pPr>
          </a:lstStyle>
          <a:p>
            <a:r>
              <a:rPr lang="zh-CN" altLang="en-US" dirty="0"/>
              <a:t>单击此处编辑母版标题样式</a:t>
            </a:r>
            <a:endParaRPr lang="zh-CN" altLang="en-US" dirty="0"/>
          </a:p>
        </p:txBody>
      </p:sp>
      <p:sp>
        <p:nvSpPr>
          <p:cNvPr id="6" name="矩形 5"/>
          <p:cNvSpPr/>
          <p:nvPr userDrawn="1"/>
        </p:nvSpPr>
        <p:spPr>
          <a:xfrm>
            <a:off x="-635" y="6598285"/>
            <a:ext cx="12251055" cy="309245"/>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74930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BD3221-A1E8-4754-8C20-17D8497887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235B6E-B133-4837-ACBF-E9446B539C0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3.xml"/><Relationship Id="rId1" Type="http://schemas.openxmlformats.org/officeDocument/2006/relationships/tags" Target="../tags/tag3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4.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3" Type="http://schemas.openxmlformats.org/officeDocument/2006/relationships/slideLayout" Target="../slideLayouts/slideLayout6.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tags" Target="../tags/tag3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8.xml"/></Relationships>
</file>

<file path=ppt/slides/_rels/slide17.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0" Type="http://schemas.openxmlformats.org/officeDocument/2006/relationships/slideLayout" Target="../slideLayouts/slideLayout6.xml"/><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9.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62.xml"/><Relationship Id="rId1" Type="http://schemas.openxmlformats.org/officeDocument/2006/relationships/tags" Target="../tags/tag6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4.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5.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6.xml"/></Relationships>
</file>

<file path=ppt/slides/_rels/slide27.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4" Type="http://schemas.openxmlformats.org/officeDocument/2006/relationships/slideLayout" Target="../slideLayouts/slideLayout6.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tags" Target="../tags/tag67.xml"/></Relationships>
</file>

<file path=ppt/slides/_rels/slide28.xml.rels><?xml version="1.0" encoding="UTF-8" standalone="yes"?>
<Relationships xmlns="http://schemas.openxmlformats.org/package/2006/relationships"><Relationship Id="rId9" Type="http://schemas.openxmlformats.org/officeDocument/2006/relationships/image" Target="../media/image3.svg"/><Relationship Id="rId8" Type="http://schemas.openxmlformats.org/officeDocument/2006/relationships/image" Target="../media/image5.png"/><Relationship Id="rId7" Type="http://schemas.openxmlformats.org/officeDocument/2006/relationships/tags" Target="../tags/tag82.xml"/><Relationship Id="rId6" Type="http://schemas.openxmlformats.org/officeDocument/2006/relationships/image" Target="../media/image2.svg"/><Relationship Id="rId5" Type="http://schemas.openxmlformats.org/officeDocument/2006/relationships/image" Target="../media/image4.png"/><Relationship Id="rId4" Type="http://schemas.openxmlformats.org/officeDocument/2006/relationships/tags" Target="../tags/tag81.xml"/><Relationship Id="rId3" Type="http://schemas.openxmlformats.org/officeDocument/2006/relationships/image" Target="../media/image1.svg"/><Relationship Id="rId2" Type="http://schemas.openxmlformats.org/officeDocument/2006/relationships/image" Target="../media/image3.png"/><Relationship Id="rId18" Type="http://schemas.openxmlformats.org/officeDocument/2006/relationships/slideLayout" Target="../slideLayouts/slideLayout6.xml"/><Relationship Id="rId17" Type="http://schemas.openxmlformats.org/officeDocument/2006/relationships/tags" Target="../tags/tag90.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80.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9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92.xml"/><Relationship Id="rId1" Type="http://schemas.openxmlformats.org/officeDocument/2006/relationships/image" Target="../media/image6.png"/></Relationships>
</file>

<file path=ppt/slides/_rels/slide31.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2" Type="http://schemas.openxmlformats.org/officeDocument/2006/relationships/slideLayout" Target="../slideLayouts/slideLayout6.xml"/><Relationship Id="rId11" Type="http://schemas.openxmlformats.org/officeDocument/2006/relationships/themeOverride" Target="../theme/themeOverride1.xml"/><Relationship Id="rId10" Type="http://schemas.openxmlformats.org/officeDocument/2006/relationships/tags" Target="../tags/tag102.xml"/><Relationship Id="rId1" Type="http://schemas.openxmlformats.org/officeDocument/2006/relationships/tags" Target="../tags/tag9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7" Type="http://schemas.openxmlformats.org/officeDocument/2006/relationships/slideLayout" Target="../slideLayouts/slideLayout6.xml"/><Relationship Id="rId16" Type="http://schemas.openxmlformats.org/officeDocument/2006/relationships/tags" Target="../tags/tag28.xml"/><Relationship Id="rId15" Type="http://schemas.openxmlformats.org/officeDocument/2006/relationships/tags" Target="../tags/tag27.xml"/><Relationship Id="rId14" Type="http://schemas.openxmlformats.org/officeDocument/2006/relationships/tags" Target="../tags/tag2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3760470" y="2208530"/>
            <a:ext cx="7504430" cy="1664970"/>
          </a:xfrm>
          <a:prstGeom prst="rect">
            <a:avLst/>
          </a:prstGeom>
        </p:spPr>
        <p:txBody>
          <a:bodyPr vert="horz" lIns="91440" tIns="45720" rIns="91440" bIns="45720" rtlCol="0" anchor="b">
            <a:noAutofit/>
          </a:bodyPr>
          <a:lstStyle>
            <a:lvl1pPr algn="ctr">
              <a:defRPr sz="6600">
                <a:latin typeface="+mj-lt"/>
                <a:ea typeface="+mj-ea"/>
                <a:cs typeface="+mj-cs"/>
              </a:defRPr>
            </a:lvl1pPr>
            <a:lvl2pPr algn="ctr">
              <a:defRPr sz="5865"/>
            </a:lvl2pPr>
            <a:lvl3pPr algn="ctr">
              <a:defRPr sz="5865"/>
            </a:lvl3pPr>
            <a:lvl4pPr algn="ctr">
              <a:defRPr sz="5865"/>
            </a:lvl4pPr>
            <a:lvl5pPr algn="ctr">
              <a:defRPr sz="5865"/>
            </a:lvl5pPr>
            <a:lvl6pPr marL="609600" algn="ctr" fontAlgn="base">
              <a:spcBef>
                <a:spcPct val="0"/>
              </a:spcBef>
              <a:spcAft>
                <a:spcPct val="0"/>
              </a:spcAft>
              <a:defRPr sz="5865"/>
            </a:lvl6pPr>
            <a:lvl7pPr marL="1219200" algn="ctr" fontAlgn="base">
              <a:spcBef>
                <a:spcPct val="0"/>
              </a:spcBef>
              <a:spcAft>
                <a:spcPct val="0"/>
              </a:spcAft>
              <a:defRPr sz="5865"/>
            </a:lvl7pPr>
            <a:lvl8pPr marL="1828800" algn="ctr" fontAlgn="base">
              <a:spcBef>
                <a:spcPct val="0"/>
              </a:spcBef>
              <a:spcAft>
                <a:spcPct val="0"/>
              </a:spcAft>
              <a:defRPr sz="5865"/>
            </a:lvl8pPr>
            <a:lvl9pPr marL="2438400" algn="ctr" fontAlgn="base">
              <a:spcBef>
                <a:spcPct val="0"/>
              </a:spcBef>
              <a:spcAft>
                <a:spcPct val="0"/>
              </a:spcAft>
              <a:defRPr sz="5865"/>
            </a:lvl9pPr>
          </a:lstStyle>
          <a:p>
            <a:pPr marL="0" indent="0" algn="ctr">
              <a:lnSpc>
                <a:spcPct val="100000"/>
              </a:lnSpc>
              <a:spcBef>
                <a:spcPts val="0"/>
              </a:spcBef>
              <a:spcAft>
                <a:spcPts val="0"/>
              </a:spcAft>
              <a:buSzPct val="100000"/>
              <a:buNone/>
            </a:pPr>
            <a:r>
              <a:rPr lang="zh-CN" altLang="en-US" sz="6600" b="1" dirty="0">
                <a:solidFill>
                  <a:schemeClr val="accent5">
                    <a:lumMod val="75000"/>
                  </a:schemeClr>
                </a:solidFill>
              </a:rPr>
              <a:t>我国幼儿园课程的</a:t>
            </a:r>
            <a:endParaRPr lang="zh-CN" altLang="en-US" sz="6600" b="1" dirty="0">
              <a:solidFill>
                <a:schemeClr val="accent5">
                  <a:lumMod val="75000"/>
                </a:schemeClr>
              </a:solidFill>
            </a:endParaRPr>
          </a:p>
          <a:p>
            <a:pPr marL="0" indent="0" algn="ctr">
              <a:lnSpc>
                <a:spcPct val="100000"/>
              </a:lnSpc>
              <a:spcBef>
                <a:spcPts val="0"/>
              </a:spcBef>
              <a:spcAft>
                <a:spcPts val="0"/>
              </a:spcAft>
              <a:buSzPct val="100000"/>
              <a:buNone/>
            </a:pPr>
            <a:r>
              <a:rPr lang="zh-CN" altLang="en-US" sz="6600" b="1" dirty="0">
                <a:solidFill>
                  <a:schemeClr val="accent5">
                    <a:lumMod val="75000"/>
                  </a:schemeClr>
                </a:solidFill>
              </a:rPr>
              <a:t>历史沿革和变革</a:t>
            </a:r>
            <a:endParaRPr lang="zh-CN" altLang="en-US" sz="6600" b="1" dirty="0">
              <a:solidFill>
                <a:schemeClr val="accent5">
                  <a:lumMod val="75000"/>
                </a:schemeClr>
              </a:solidFill>
            </a:endParaRPr>
          </a:p>
        </p:txBody>
      </p:sp>
      <p:sp>
        <p:nvSpPr>
          <p:cNvPr id="2" name="文本框 1"/>
          <p:cNvSpPr txBox="1"/>
          <p:nvPr/>
        </p:nvSpPr>
        <p:spPr>
          <a:xfrm>
            <a:off x="961390" y="2278380"/>
            <a:ext cx="2803525" cy="1106805"/>
          </a:xfrm>
          <a:prstGeom prst="rect">
            <a:avLst/>
          </a:prstGeom>
          <a:noFill/>
        </p:spPr>
        <p:txBody>
          <a:bodyPr wrap="square" rtlCol="0" anchor="t">
            <a:spAutoFit/>
          </a:bodyPr>
          <a:p>
            <a:r>
              <a:rPr lang="zh-CN" altLang="en-US" sz="6600" b="1" dirty="0">
                <a:solidFill>
                  <a:schemeClr val="accent5">
                    <a:lumMod val="75000"/>
                  </a:schemeClr>
                </a:solidFill>
                <a:sym typeface="+mn-ea"/>
              </a:rPr>
              <a:t>第八章　</a:t>
            </a:r>
            <a:endParaRPr lang="zh-CN" altLang="en-US" sz="6600"/>
          </a:p>
        </p:txBody>
      </p:sp>
    </p:spTree>
    <p:custDataLst>
      <p:tags r:id="rId2"/>
    </p:custDataLst>
  </p:cSld>
  <p:clrMapOvr>
    <a:masterClrMapping/>
  </p:clrMapOvr>
  <p:transition spd="slow" advClick="0" advTm="6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 </a:t>
            </a:r>
            <a:r>
              <a:rPr lang="en-US" altLang="zh-CN" dirty="0"/>
              <a:t>20</a:t>
            </a:r>
            <a:r>
              <a:rPr lang="zh-CN" altLang="en-US" dirty="0"/>
              <a:t>世纪</a:t>
            </a:r>
            <a:r>
              <a:rPr lang="en-US" altLang="zh-CN" dirty="0"/>
              <a:t>80</a:t>
            </a:r>
            <a:r>
              <a:rPr lang="zh-CN" altLang="en-US" dirty="0"/>
              <a:t>年代以来的幼儿园课程改革</a:t>
            </a:r>
            <a:endParaRPr lang="zh-CN" altLang="en-US" dirty="0"/>
          </a:p>
        </p:txBody>
      </p:sp>
      <p:sp>
        <p:nvSpPr>
          <p:cNvPr id="21" name="文本框 20"/>
          <p:cNvSpPr txBox="1"/>
          <p:nvPr/>
        </p:nvSpPr>
        <p:spPr>
          <a:xfrm>
            <a:off x="1089660" y="1564640"/>
            <a:ext cx="9702800" cy="3415030"/>
          </a:xfrm>
          <a:prstGeom prst="rect">
            <a:avLst/>
          </a:prstGeom>
          <a:noFill/>
        </p:spPr>
        <p:txBody>
          <a:bodyPr wrap="square" rtlCol="0">
            <a:spAutoFit/>
          </a:bodyPr>
          <a:lstStyle/>
          <a:p>
            <a:pPr indent="457200">
              <a:lnSpc>
                <a:spcPct val="150000"/>
              </a:lnSpc>
            </a:pPr>
            <a:r>
              <a:rPr sz="2400" dirty="0">
                <a:latin typeface="微软雅黑" pitchFamily="34" charset="-122"/>
                <a:ea typeface="微软雅黑" pitchFamily="34" charset="-122"/>
              </a:rPr>
              <a:t>为了落实《幼儿园教育指导纲要（试行）》，教育部于</a:t>
            </a:r>
            <a:r>
              <a:rPr sz="2400" dirty="0">
                <a:solidFill>
                  <a:schemeClr val="accent2">
                    <a:lumMod val="75000"/>
                  </a:schemeClr>
                </a:solidFill>
                <a:latin typeface="微软雅黑" pitchFamily="34" charset="-122"/>
                <a:ea typeface="微软雅黑" pitchFamily="34" charset="-122"/>
              </a:rPr>
              <a:t>2012年</a:t>
            </a:r>
            <a:r>
              <a:rPr sz="2400" dirty="0">
                <a:latin typeface="微软雅黑" pitchFamily="34" charset="-122"/>
                <a:ea typeface="微软雅黑" pitchFamily="34" charset="-122"/>
              </a:rPr>
              <a:t>又颁布了</a:t>
            </a:r>
            <a:r>
              <a:rPr sz="2400" dirty="0">
                <a:solidFill>
                  <a:schemeClr val="accent2">
                    <a:lumMod val="75000"/>
                  </a:schemeClr>
                </a:solidFill>
                <a:latin typeface="微软雅黑" pitchFamily="34" charset="-122"/>
                <a:ea typeface="微软雅黑" pitchFamily="34" charset="-122"/>
              </a:rPr>
              <a:t>《3—6岁儿童学习与发展指南》</a:t>
            </a:r>
            <a:r>
              <a:rPr sz="2400" dirty="0">
                <a:latin typeface="微软雅黑" pitchFamily="34" charset="-122"/>
                <a:ea typeface="微软雅黑" pitchFamily="34" charset="-122"/>
              </a:rPr>
              <a:t>，从健康、语言、社会、科学、艺术五个领域描述幼儿的学习与发展，每个领域按照幼儿学习与发展最基本、最重要的内容划分为若干方面。</a:t>
            </a:r>
            <a:endParaRPr sz="2400" dirty="0">
              <a:latin typeface="微软雅黑" pitchFamily="34" charset="-122"/>
              <a:ea typeface="微软雅黑" pitchFamily="34" charset="-122"/>
            </a:endParaRPr>
          </a:p>
          <a:p>
            <a:pPr indent="457200">
              <a:lnSpc>
                <a:spcPct val="150000"/>
              </a:lnSpc>
            </a:pPr>
            <a:endParaRPr sz="2400" dirty="0">
              <a:latin typeface="微软雅黑" pitchFamily="34" charset="-122"/>
              <a:ea typeface="微软雅黑" pitchFamily="34" charset="-122"/>
            </a:endParaRPr>
          </a:p>
          <a:p>
            <a:pPr indent="457200">
              <a:lnSpc>
                <a:spcPct val="150000"/>
              </a:lnSpc>
            </a:pPr>
            <a:endParaRPr sz="2400" dirty="0">
              <a:latin typeface="微软雅黑" pitchFamily="34" charset="-122"/>
              <a:ea typeface="微软雅黑" pitchFamily="34" charset="-122"/>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 </a:t>
            </a:r>
            <a:r>
              <a:rPr lang="en-US" altLang="zh-CN" dirty="0"/>
              <a:t>20</a:t>
            </a:r>
            <a:r>
              <a:rPr lang="zh-CN" altLang="en-US" dirty="0"/>
              <a:t>世纪</a:t>
            </a:r>
            <a:r>
              <a:rPr lang="en-US" altLang="zh-CN" dirty="0"/>
              <a:t>80</a:t>
            </a:r>
            <a:r>
              <a:rPr lang="zh-CN" altLang="en-US" dirty="0"/>
              <a:t>年代以来的幼儿园课程改革</a:t>
            </a:r>
            <a:endParaRPr lang="zh-CN" altLang="en-US" dirty="0"/>
          </a:p>
        </p:txBody>
      </p:sp>
      <p:sp>
        <p:nvSpPr>
          <p:cNvPr id="21" name="文本框 20"/>
          <p:cNvSpPr txBox="1"/>
          <p:nvPr/>
        </p:nvSpPr>
        <p:spPr>
          <a:xfrm>
            <a:off x="1089660" y="1564640"/>
            <a:ext cx="9678035" cy="2306955"/>
          </a:xfrm>
          <a:prstGeom prst="rect">
            <a:avLst/>
          </a:prstGeom>
          <a:noFill/>
        </p:spPr>
        <p:txBody>
          <a:bodyPr wrap="square" rtlCol="0">
            <a:spAutoFit/>
          </a:bodyPr>
          <a:lstStyle/>
          <a:p>
            <a:pPr indent="457200">
              <a:lnSpc>
                <a:spcPct val="150000"/>
              </a:lnSpc>
            </a:pPr>
            <a:r>
              <a:rPr sz="2400" dirty="0">
                <a:solidFill>
                  <a:schemeClr val="accent2">
                    <a:lumMod val="75000"/>
                  </a:schemeClr>
                </a:solidFill>
                <a:latin typeface="微软雅黑" pitchFamily="34" charset="-122"/>
                <a:ea typeface="微软雅黑" pitchFamily="34" charset="-122"/>
              </a:rPr>
              <a:t> 2015年</a:t>
            </a:r>
            <a:r>
              <a:rPr sz="2400" dirty="0">
                <a:latin typeface="微软雅黑" pitchFamily="34" charset="-122"/>
                <a:ea typeface="微软雅黑" pitchFamily="34" charset="-122"/>
              </a:rPr>
              <a:t>，教育部颁布了修订版的</a:t>
            </a:r>
            <a:r>
              <a:rPr sz="2400" dirty="0">
                <a:solidFill>
                  <a:schemeClr val="accent2">
                    <a:lumMod val="75000"/>
                  </a:schemeClr>
                </a:solidFill>
                <a:latin typeface="微软雅黑" pitchFamily="34" charset="-122"/>
                <a:ea typeface="微软雅黑" pitchFamily="34" charset="-122"/>
              </a:rPr>
              <a:t>《幼儿园工作规程》</a:t>
            </a:r>
            <a:r>
              <a:rPr sz="2400" dirty="0">
                <a:latin typeface="微软雅黑" pitchFamily="34" charset="-122"/>
                <a:ea typeface="微软雅黑" pitchFamily="34" charset="-122"/>
              </a:rPr>
              <a:t>（于2016年施行），将“对幼儿实施体、智、德、美诸方面全面发展的教育”修改为对幼儿“实施德、智、体、美等方面全面发展的教育”，体现了</a:t>
            </a:r>
            <a:r>
              <a:rPr sz="2400" dirty="0">
                <a:solidFill>
                  <a:schemeClr val="accent2">
                    <a:lumMod val="75000"/>
                  </a:schemeClr>
                </a:solidFill>
                <a:latin typeface="微软雅黑" pitchFamily="34" charset="-122"/>
                <a:ea typeface="微软雅黑" pitchFamily="34" charset="-122"/>
              </a:rPr>
              <a:t>德育为先的精神。</a:t>
            </a:r>
            <a:endParaRPr sz="2400" dirty="0">
              <a:solidFill>
                <a:schemeClr val="accent2">
                  <a:lumMod val="75000"/>
                </a:schemeClr>
              </a:solidFill>
              <a:latin typeface="微软雅黑" pitchFamily="34" charset="-122"/>
              <a:ea typeface="微软雅黑" pitchFamily="34"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961448" y="2628900"/>
            <a:ext cx="5269230" cy="132207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当代我国著名的幼儿园</a:t>
            </a:r>
            <a:endPar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课程和教育方案</a:t>
            </a:r>
            <a:endPar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p:txBody>
      </p:sp>
      <p:sp>
        <p:nvSpPr>
          <p:cNvPr id="2" name="圆角矩形 1"/>
          <p:cNvSpPr/>
          <p:nvPr>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p>
            <a:pPr algn="r"/>
            <a:r>
              <a:rPr lang="zh-CN" altLang="en-US" sz="5400" b="1">
                <a:solidFill>
                  <a:schemeClr val="bg1"/>
                </a:solidFill>
                <a:sym typeface="+mn-ea"/>
              </a:rPr>
              <a:t>第</a:t>
            </a:r>
            <a:r>
              <a:rPr lang="zh-CN" altLang="en-US" sz="5400" b="1">
                <a:solidFill>
                  <a:schemeClr val="bg1"/>
                </a:solidFill>
                <a:sym typeface="+mn-ea"/>
              </a:rPr>
              <a:t>二节</a:t>
            </a:r>
            <a:endParaRPr lang="zh-CN" altLang="en-US" sz="5400" b="1">
              <a:solidFill>
                <a:schemeClr val="bg1"/>
              </a:solidFill>
              <a:sym typeface="+mn-ea"/>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 陈鹤琴的“五指活动课程”</a:t>
            </a:r>
            <a:endParaRPr lang="zh-CN" altLang="en-US" dirty="0"/>
          </a:p>
        </p:txBody>
      </p:sp>
      <p:sp>
        <p:nvSpPr>
          <p:cNvPr id="21" name="文本框 20"/>
          <p:cNvSpPr txBox="1"/>
          <p:nvPr/>
        </p:nvSpPr>
        <p:spPr>
          <a:xfrm>
            <a:off x="1544955" y="1271270"/>
            <a:ext cx="6805930" cy="829945"/>
          </a:xfrm>
          <a:prstGeom prst="rect">
            <a:avLst/>
          </a:prstGeom>
          <a:noFill/>
        </p:spPr>
        <p:txBody>
          <a:bodyPr wrap="square" rtlCol="0">
            <a:spAutoFit/>
          </a:bodyPr>
          <a:lstStyle/>
          <a:p>
            <a:pPr marL="457200" indent="-457200">
              <a:lnSpc>
                <a:spcPct val="200000"/>
              </a:lnSpc>
              <a:buAutoNum type="arabicPeriod"/>
            </a:pPr>
            <a:r>
              <a:rPr lang="zh-CN" altLang="en-US" sz="2400" b="1" dirty="0">
                <a:solidFill>
                  <a:schemeClr val="accent5">
                    <a:lumMod val="75000"/>
                  </a:schemeClr>
                </a:solidFill>
                <a:latin typeface="微软雅黑" pitchFamily="34" charset="-122"/>
                <a:ea typeface="微软雅黑" pitchFamily="34" charset="-122"/>
              </a:rPr>
              <a:t>以“</a:t>
            </a:r>
            <a:r>
              <a:rPr lang="en-US" altLang="zh-CN" sz="2400" b="1" dirty="0">
                <a:solidFill>
                  <a:schemeClr val="accent5">
                    <a:lumMod val="75000"/>
                  </a:schemeClr>
                </a:solidFill>
                <a:latin typeface="微软雅黑" pitchFamily="34" charset="-122"/>
                <a:ea typeface="微软雅黑" pitchFamily="34" charset="-122"/>
              </a:rPr>
              <a:t> </a:t>
            </a:r>
            <a:r>
              <a:rPr lang="zh-CN" altLang="en-US" sz="2400" b="1" dirty="0">
                <a:solidFill>
                  <a:schemeClr val="accent5">
                    <a:lumMod val="75000"/>
                  </a:schemeClr>
                </a:solidFill>
                <a:latin typeface="微软雅黑" pitchFamily="34" charset="-122"/>
                <a:ea typeface="微软雅黑" pitchFamily="34" charset="-122"/>
              </a:rPr>
              <a:t>做人，做我国人，做现代我国人”</a:t>
            </a:r>
            <a:r>
              <a:rPr lang="en-US" altLang="zh-CN" sz="2400" b="1" dirty="0">
                <a:solidFill>
                  <a:schemeClr val="accent5">
                    <a:lumMod val="75000"/>
                  </a:schemeClr>
                </a:solidFill>
                <a:latin typeface="微软雅黑" pitchFamily="34" charset="-122"/>
                <a:ea typeface="微软雅黑" pitchFamily="34" charset="-122"/>
              </a:rPr>
              <a:t> </a:t>
            </a:r>
            <a:r>
              <a:rPr lang="zh-CN" altLang="en-US" sz="2400" b="1" dirty="0">
                <a:solidFill>
                  <a:schemeClr val="accent5">
                    <a:lumMod val="75000"/>
                  </a:schemeClr>
                </a:solidFill>
                <a:latin typeface="微软雅黑" pitchFamily="34" charset="-122"/>
                <a:ea typeface="微软雅黑" pitchFamily="34" charset="-122"/>
              </a:rPr>
              <a:t>为目标</a:t>
            </a:r>
            <a:endParaRPr lang="zh-CN" altLang="en-US" sz="2400" b="1" dirty="0">
              <a:solidFill>
                <a:schemeClr val="accent5">
                  <a:lumMod val="75000"/>
                </a:schemeClr>
              </a:solidFill>
              <a:latin typeface="微软雅黑" pitchFamily="34" charset="-122"/>
              <a:ea typeface="微软雅黑" pitchFamily="34" charset="-122"/>
            </a:endParaRPr>
          </a:p>
        </p:txBody>
      </p:sp>
      <p:pic>
        <p:nvPicPr>
          <p:cNvPr id="27" name="图片 26"/>
          <p:cNvPicPr>
            <a:picLocks noChangeAspect="1"/>
          </p:cNvPicPr>
          <p:nvPr/>
        </p:nvPicPr>
        <p:blipFill>
          <a:blip r:embed="rId1"/>
          <a:stretch>
            <a:fillRect/>
          </a:stretch>
        </p:blipFill>
        <p:spPr>
          <a:xfrm>
            <a:off x="9237333" y="1626842"/>
            <a:ext cx="2014501" cy="2740264"/>
          </a:xfrm>
          <a:prstGeom prst="rect">
            <a:avLst/>
          </a:prstGeom>
          <a:ln>
            <a:noFill/>
          </a:ln>
          <a:effectLst>
            <a:outerShdw blurRad="292100" dist="139700" dir="2700000" algn="tl" rotWithShape="0">
              <a:srgbClr val="333333">
                <a:alpha val="65000"/>
              </a:srgbClr>
            </a:outerShdw>
          </a:effectLst>
        </p:spPr>
      </p:pic>
      <p:sp>
        <p:nvSpPr>
          <p:cNvPr id="100" name="文本框 99"/>
          <p:cNvSpPr txBox="1"/>
          <p:nvPr/>
        </p:nvSpPr>
        <p:spPr>
          <a:xfrm>
            <a:off x="1510665" y="2541905"/>
            <a:ext cx="6600825" cy="2630170"/>
          </a:xfrm>
          <a:prstGeom prst="rect">
            <a:avLst/>
          </a:prstGeom>
          <a:noFill/>
          <a:ln w="9525">
            <a:noFill/>
          </a:ln>
        </p:spPr>
        <p:txBody>
          <a:bodyPr wrap="square">
            <a:spAutoFit/>
          </a:bodyPr>
          <a:p>
            <a:pPr marL="0" indent="457200" algn="l" fontAlgn="auto">
              <a:lnSpc>
                <a:spcPct val="150000"/>
              </a:lnSpc>
            </a:pPr>
            <a:r>
              <a:rPr lang="zh-CN" sz="2200" b="0">
                <a:solidFill>
                  <a:schemeClr val="tx1"/>
                </a:solidFill>
                <a:cs typeface="宋体" charset="0"/>
              </a:rPr>
              <a:t>幼儿园课程的目的指明的是“教育为什么”的问题，即指明</a:t>
            </a:r>
            <a:r>
              <a:rPr lang="zh-CN" sz="2200" b="0">
                <a:solidFill>
                  <a:schemeClr val="accent2">
                    <a:lumMod val="75000"/>
                  </a:schemeClr>
                </a:solidFill>
                <a:cs typeface="宋体" charset="0"/>
              </a:rPr>
              <a:t>培养什么样的人</a:t>
            </a:r>
            <a:r>
              <a:rPr lang="zh-CN" sz="2200" b="0">
                <a:solidFill>
                  <a:schemeClr val="tx1"/>
                </a:solidFill>
                <a:cs typeface="宋体" charset="0"/>
              </a:rPr>
              <a:t>的问题，这</a:t>
            </a:r>
            <a:r>
              <a:rPr lang="zh-CN" sz="2200" b="0">
                <a:solidFill>
                  <a:schemeClr val="accent2">
                    <a:lumMod val="75000"/>
                  </a:schemeClr>
                </a:solidFill>
                <a:cs typeface="宋体" charset="0"/>
              </a:rPr>
              <a:t>是幼儿园课程最根本的问题</a:t>
            </a:r>
            <a:r>
              <a:rPr lang="zh-CN" sz="2200" b="0">
                <a:solidFill>
                  <a:schemeClr val="tx1"/>
                </a:solidFill>
                <a:cs typeface="宋体" charset="0"/>
              </a:rPr>
              <a:t>。陈鹤琴在其</a:t>
            </a:r>
            <a:r>
              <a:rPr lang="zh-CN" sz="2200" b="0">
                <a:solidFill>
                  <a:schemeClr val="accent2">
                    <a:lumMod val="75000"/>
                  </a:schemeClr>
                </a:solidFill>
                <a:cs typeface="宋体" charset="0"/>
              </a:rPr>
              <a:t>“</a:t>
            </a:r>
            <a:r>
              <a:rPr lang="en-US" altLang="zh-CN" sz="2200" b="0">
                <a:solidFill>
                  <a:schemeClr val="accent2">
                    <a:lumMod val="75000"/>
                  </a:schemeClr>
                </a:solidFill>
                <a:cs typeface="宋体" charset="0"/>
              </a:rPr>
              <a:t> </a:t>
            </a:r>
            <a:r>
              <a:rPr lang="zh-CN" sz="2200" b="0">
                <a:solidFill>
                  <a:schemeClr val="accent2">
                    <a:lumMod val="75000"/>
                  </a:schemeClr>
                </a:solidFill>
                <a:cs typeface="宋体" charset="0"/>
              </a:rPr>
              <a:t>活教育”</a:t>
            </a:r>
            <a:r>
              <a:rPr lang="zh-CN" sz="2200" b="0">
                <a:solidFill>
                  <a:schemeClr val="tx1"/>
                </a:solidFill>
                <a:cs typeface="宋体" charset="0"/>
              </a:rPr>
              <a:t>的思想体系中，提出了</a:t>
            </a:r>
            <a:r>
              <a:rPr lang="zh-CN" sz="2200" b="0">
                <a:solidFill>
                  <a:schemeClr val="accent2">
                    <a:lumMod val="75000"/>
                  </a:schemeClr>
                </a:solidFill>
                <a:cs typeface="宋体" charset="0"/>
              </a:rPr>
              <a:t>“</a:t>
            </a:r>
            <a:r>
              <a:rPr lang="en-US" altLang="zh-CN" sz="2200" b="0">
                <a:solidFill>
                  <a:schemeClr val="accent2">
                    <a:lumMod val="75000"/>
                  </a:schemeClr>
                </a:solidFill>
                <a:cs typeface="宋体" charset="0"/>
              </a:rPr>
              <a:t> </a:t>
            </a:r>
            <a:r>
              <a:rPr lang="zh-CN" sz="2200" b="0">
                <a:solidFill>
                  <a:schemeClr val="accent2">
                    <a:lumMod val="75000"/>
                  </a:schemeClr>
                </a:solidFill>
                <a:cs typeface="宋体" charset="0"/>
              </a:rPr>
              <a:t>活教育”的目的</a:t>
            </a:r>
            <a:r>
              <a:rPr lang="zh-CN" sz="2200" b="0">
                <a:solidFill>
                  <a:schemeClr val="tx1"/>
                </a:solidFill>
                <a:cs typeface="宋体" charset="0"/>
              </a:rPr>
              <a:t>是培养幼儿</a:t>
            </a:r>
            <a:r>
              <a:rPr lang="zh-CN" sz="2200" b="0">
                <a:solidFill>
                  <a:schemeClr val="accent2">
                    <a:lumMod val="75000"/>
                  </a:schemeClr>
                </a:solidFill>
                <a:cs typeface="宋体" charset="0"/>
              </a:rPr>
              <a:t>“</a:t>
            </a:r>
            <a:r>
              <a:rPr lang="en-US" altLang="zh-CN" sz="2200" b="0">
                <a:solidFill>
                  <a:schemeClr val="accent2">
                    <a:lumMod val="75000"/>
                  </a:schemeClr>
                </a:solidFill>
                <a:cs typeface="宋体" charset="0"/>
              </a:rPr>
              <a:t> </a:t>
            </a:r>
            <a:r>
              <a:rPr lang="zh-CN" sz="2200" b="0">
                <a:solidFill>
                  <a:schemeClr val="accent2">
                    <a:lumMod val="75000"/>
                  </a:schemeClr>
                </a:solidFill>
                <a:cs typeface="宋体" charset="0"/>
              </a:rPr>
              <a:t>做人，做中国人，做现代中国人”。</a:t>
            </a:r>
            <a:endParaRPr lang="zh-CN" altLang="en-US" sz="2200" b="0">
              <a:solidFill>
                <a:schemeClr val="accent2">
                  <a:lumMod val="75000"/>
                </a:schemeClr>
              </a:solidFill>
              <a:cs typeface="宋体" charset="0"/>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 陈鹤琴的“</a:t>
            </a:r>
            <a:r>
              <a:rPr lang="en-US" altLang="zh-CN" dirty="0"/>
              <a:t> </a:t>
            </a:r>
            <a:r>
              <a:rPr lang="zh-CN" altLang="en-US" dirty="0"/>
              <a:t>五指活动课程”</a:t>
            </a:r>
            <a:endParaRPr lang="zh-CN" altLang="en-US" dirty="0"/>
          </a:p>
        </p:txBody>
      </p:sp>
      <p:sp>
        <p:nvSpPr>
          <p:cNvPr id="3" name="椭圆 1"/>
          <p:cNvSpPr>
            <a:spLocks noChangeArrowheads="1"/>
          </p:cNvSpPr>
          <p:nvPr>
            <p:custDataLst>
              <p:tags r:id="rId1"/>
            </p:custDataLst>
          </p:nvPr>
        </p:nvSpPr>
        <p:spPr bwMode="auto">
          <a:xfrm>
            <a:off x="5133688" y="3347085"/>
            <a:ext cx="1638571" cy="605995"/>
          </a:xfrm>
          <a:prstGeom prst="roundRect">
            <a:avLst/>
          </a:prstGeom>
          <a:solidFill>
            <a:schemeClr val="accent1"/>
          </a:solidFill>
          <a:ln w="57150" cmpd="sng">
            <a:solidFill>
              <a:schemeClr val="bg1"/>
            </a:solidFill>
            <a:round/>
          </a:ln>
        </p:spPr>
        <p:txBody>
          <a:bodyPr anchor="ctr"/>
          <a:lstStyle>
            <a:lvl1pPr>
              <a:defRPr>
                <a:solidFill>
                  <a:schemeClr val="tx1"/>
                </a:solidFill>
                <a:latin typeface="Calibri" charset="0"/>
                <a:ea typeface="微软雅黑" pitchFamily="34" charset="-122"/>
              </a:defRPr>
            </a:lvl1pPr>
            <a:lvl2pPr marL="742950" indent="-285750">
              <a:defRPr>
                <a:solidFill>
                  <a:schemeClr val="tx1"/>
                </a:solidFill>
                <a:latin typeface="Calibri" charset="0"/>
                <a:ea typeface="微软雅黑" pitchFamily="34" charset="-122"/>
              </a:defRPr>
            </a:lvl2pPr>
            <a:lvl3pPr marL="1143000" indent="-228600">
              <a:defRPr>
                <a:solidFill>
                  <a:schemeClr val="tx1"/>
                </a:solidFill>
                <a:latin typeface="Calibri" charset="0"/>
                <a:ea typeface="微软雅黑" pitchFamily="34" charset="-122"/>
              </a:defRPr>
            </a:lvl3pPr>
            <a:lvl4pPr marL="1600200" indent="-228600">
              <a:defRPr>
                <a:solidFill>
                  <a:schemeClr val="tx1"/>
                </a:solidFill>
                <a:latin typeface="Calibri" charset="0"/>
                <a:ea typeface="微软雅黑" pitchFamily="34" charset="-122"/>
              </a:defRPr>
            </a:lvl4pPr>
            <a:lvl5pPr marL="2057400" indent="-228600">
              <a:defRPr>
                <a:solidFill>
                  <a:schemeClr val="tx1"/>
                </a:solidFill>
                <a:latin typeface="Calibri" charset="0"/>
                <a:ea typeface="微软雅黑"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9pPr>
          </a:lstStyle>
          <a:p>
            <a:pPr algn="ctr" eaLnBrk="1" hangingPunct="1"/>
            <a:r>
              <a:rPr lang="zh-CN" altLang="en-US" sz="2400">
                <a:solidFill>
                  <a:schemeClr val="bg1"/>
                </a:solidFill>
                <a:latin typeface="+mn-lt"/>
                <a:ea typeface="+mn-ea"/>
              </a:rPr>
              <a:t>艺术活动</a:t>
            </a:r>
            <a:endParaRPr lang="zh-CN" altLang="en-US" sz="2400">
              <a:solidFill>
                <a:schemeClr val="bg1"/>
              </a:solidFill>
              <a:latin typeface="+mn-lt"/>
              <a:ea typeface="+mn-ea"/>
            </a:endParaRPr>
          </a:p>
        </p:txBody>
      </p:sp>
      <p:sp>
        <p:nvSpPr>
          <p:cNvPr id="4" name="椭圆 2"/>
          <p:cNvSpPr>
            <a:spLocks noChangeArrowheads="1"/>
          </p:cNvSpPr>
          <p:nvPr>
            <p:custDataLst>
              <p:tags r:id="rId2"/>
            </p:custDataLst>
          </p:nvPr>
        </p:nvSpPr>
        <p:spPr bwMode="auto">
          <a:xfrm>
            <a:off x="3349742" y="3733839"/>
            <a:ext cx="1414734" cy="1414734"/>
          </a:xfrm>
          <a:prstGeom prst="ellipse">
            <a:avLst/>
          </a:prstGeom>
          <a:solidFill>
            <a:schemeClr val="accent4"/>
          </a:solidFill>
          <a:ln w="76200" cmpd="sng">
            <a:solidFill>
              <a:schemeClr val="accent4">
                <a:lumMod val="60000"/>
                <a:lumOff val="40000"/>
              </a:schemeClr>
            </a:solidFill>
            <a:round/>
          </a:ln>
        </p:spPr>
        <p:txBody>
          <a:bodyPr anchor="ctr">
            <a:normAutofit lnSpcReduction="10000"/>
          </a:bodyPr>
          <a:lstStyle>
            <a:lvl1pPr>
              <a:defRPr>
                <a:solidFill>
                  <a:schemeClr val="tx1"/>
                </a:solidFill>
                <a:latin typeface="Calibri" charset="0"/>
                <a:ea typeface="微软雅黑" pitchFamily="34" charset="-122"/>
              </a:defRPr>
            </a:lvl1pPr>
            <a:lvl2pPr marL="742950" indent="-285750">
              <a:defRPr>
                <a:solidFill>
                  <a:schemeClr val="tx1"/>
                </a:solidFill>
                <a:latin typeface="Calibri" charset="0"/>
                <a:ea typeface="微软雅黑" pitchFamily="34" charset="-122"/>
              </a:defRPr>
            </a:lvl2pPr>
            <a:lvl3pPr marL="1143000" indent="-228600">
              <a:defRPr>
                <a:solidFill>
                  <a:schemeClr val="tx1"/>
                </a:solidFill>
                <a:latin typeface="Calibri" charset="0"/>
                <a:ea typeface="微软雅黑" pitchFamily="34" charset="-122"/>
              </a:defRPr>
            </a:lvl3pPr>
            <a:lvl4pPr marL="1600200" indent="-228600">
              <a:defRPr>
                <a:solidFill>
                  <a:schemeClr val="tx1"/>
                </a:solidFill>
                <a:latin typeface="Calibri" charset="0"/>
                <a:ea typeface="微软雅黑" pitchFamily="34" charset="-122"/>
              </a:defRPr>
            </a:lvl4pPr>
            <a:lvl5pPr marL="2057400" indent="-228600">
              <a:defRPr>
                <a:solidFill>
                  <a:schemeClr val="tx1"/>
                </a:solidFill>
                <a:latin typeface="Calibri" charset="0"/>
                <a:ea typeface="微软雅黑"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9pPr>
          </a:lstStyle>
          <a:p>
            <a:pPr algn="ctr"/>
            <a:r>
              <a:rPr lang="zh-CN" altLang="en-US" sz="3200" b="1" dirty="0">
                <a:solidFill>
                  <a:schemeClr val="bg1"/>
                </a:solidFill>
                <a:latin typeface="+mj-lt"/>
                <a:ea typeface="+mj-ea"/>
                <a:cs typeface="+mj-cs"/>
              </a:rPr>
              <a:t>五指活动</a:t>
            </a:r>
            <a:endParaRPr lang="zh-CN" altLang="en-US" sz="3200" b="1" dirty="0">
              <a:solidFill>
                <a:schemeClr val="bg1"/>
              </a:solidFill>
              <a:latin typeface="+mj-lt"/>
              <a:ea typeface="+mj-ea"/>
              <a:cs typeface="+mj-cs"/>
            </a:endParaRPr>
          </a:p>
        </p:txBody>
      </p:sp>
      <p:sp>
        <p:nvSpPr>
          <p:cNvPr id="5" name="椭圆 3"/>
          <p:cNvSpPr>
            <a:spLocks noChangeArrowheads="1"/>
          </p:cNvSpPr>
          <p:nvPr>
            <p:custDataLst>
              <p:tags r:id="rId3"/>
            </p:custDataLst>
          </p:nvPr>
        </p:nvSpPr>
        <p:spPr bwMode="auto">
          <a:xfrm>
            <a:off x="5133688" y="4858820"/>
            <a:ext cx="1712830" cy="607079"/>
          </a:xfrm>
          <a:prstGeom prst="snip1Rect">
            <a:avLst/>
          </a:prstGeom>
          <a:solidFill>
            <a:schemeClr val="accent2"/>
          </a:solidFill>
          <a:ln w="57150" cmpd="sng">
            <a:solidFill>
              <a:schemeClr val="bg1"/>
            </a:solidFill>
            <a:round/>
          </a:ln>
        </p:spPr>
        <p:txBody>
          <a:bodyPr anchor="ctr"/>
          <a:lstStyle>
            <a:lvl1pPr>
              <a:defRPr>
                <a:solidFill>
                  <a:schemeClr val="tx1"/>
                </a:solidFill>
                <a:latin typeface="Calibri" charset="0"/>
                <a:ea typeface="微软雅黑" pitchFamily="34" charset="-122"/>
              </a:defRPr>
            </a:lvl1pPr>
            <a:lvl2pPr marL="742950" indent="-285750">
              <a:defRPr>
                <a:solidFill>
                  <a:schemeClr val="tx1"/>
                </a:solidFill>
                <a:latin typeface="Calibri" charset="0"/>
                <a:ea typeface="微软雅黑" pitchFamily="34" charset="-122"/>
              </a:defRPr>
            </a:lvl2pPr>
            <a:lvl3pPr marL="1143000" indent="-228600">
              <a:defRPr>
                <a:solidFill>
                  <a:schemeClr val="tx1"/>
                </a:solidFill>
                <a:latin typeface="Calibri" charset="0"/>
                <a:ea typeface="微软雅黑" pitchFamily="34" charset="-122"/>
              </a:defRPr>
            </a:lvl3pPr>
            <a:lvl4pPr marL="1600200" indent="-228600">
              <a:defRPr>
                <a:solidFill>
                  <a:schemeClr val="tx1"/>
                </a:solidFill>
                <a:latin typeface="Calibri" charset="0"/>
                <a:ea typeface="微软雅黑" pitchFamily="34" charset="-122"/>
              </a:defRPr>
            </a:lvl4pPr>
            <a:lvl5pPr marL="2057400" indent="-228600">
              <a:defRPr>
                <a:solidFill>
                  <a:schemeClr val="tx1"/>
                </a:solidFill>
                <a:latin typeface="Calibri" charset="0"/>
                <a:ea typeface="微软雅黑"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9pPr>
          </a:lstStyle>
          <a:p>
            <a:pPr algn="ctr" eaLnBrk="1" hangingPunct="1"/>
            <a:r>
              <a:rPr lang="zh-CN" altLang="en-US" sz="2400">
                <a:solidFill>
                  <a:schemeClr val="bg1"/>
                </a:solidFill>
                <a:latin typeface="+mn-lt"/>
                <a:ea typeface="+mn-ea"/>
              </a:rPr>
              <a:t>语文活动</a:t>
            </a:r>
            <a:endParaRPr lang="zh-CN" altLang="en-US" sz="2400">
              <a:solidFill>
                <a:schemeClr val="bg1"/>
              </a:solidFill>
              <a:latin typeface="+mn-lt"/>
              <a:ea typeface="+mn-ea"/>
            </a:endParaRPr>
          </a:p>
        </p:txBody>
      </p:sp>
      <p:cxnSp>
        <p:nvCxnSpPr>
          <p:cNvPr id="12" name="肘形连接符 17"/>
          <p:cNvCxnSpPr>
            <a:cxnSpLocks noChangeShapeType="1"/>
            <a:stCxn id="4" idx="6"/>
            <a:endCxn id="3" idx="1"/>
          </p:cNvCxnSpPr>
          <p:nvPr>
            <p:custDataLst>
              <p:tags r:id="rId4"/>
            </p:custDataLst>
          </p:nvPr>
        </p:nvCxnSpPr>
        <p:spPr bwMode="auto">
          <a:xfrm flipV="1">
            <a:off x="4764563" y="3650082"/>
            <a:ext cx="369126" cy="791371"/>
          </a:xfrm>
          <a:prstGeom prst="bentConnector3">
            <a:avLst>
              <a:gd name="adj1" fmla="val 50000"/>
            </a:avLst>
          </a:prstGeom>
          <a:noFill/>
          <a:ln w="28575" cmpd="sng">
            <a:solidFill>
              <a:schemeClr val="bg1">
                <a:lumMod val="65000"/>
              </a:schemeClr>
            </a:solidFill>
            <a:prstDash val="sysDot"/>
            <a:miter lim="800000"/>
            <a:tailEnd type="triangle" w="med" len="med"/>
          </a:ln>
          <a:extLst>
            <a:ext uri="{909E8E84-426E-40DD-AFC4-6F175D3DCCD1}">
              <a14:hiddenFill xmlns:a14="http://schemas.microsoft.com/office/drawing/2010/main">
                <a:noFill/>
              </a14:hiddenFill>
            </a:ext>
          </a:extLst>
        </p:spPr>
      </p:cxnSp>
      <p:cxnSp>
        <p:nvCxnSpPr>
          <p:cNvPr id="13" name="肘形连接符 18"/>
          <p:cNvCxnSpPr>
            <a:cxnSpLocks noChangeShapeType="1"/>
            <a:stCxn id="4" idx="6"/>
            <a:endCxn id="5" idx="2"/>
          </p:cNvCxnSpPr>
          <p:nvPr>
            <p:custDataLst>
              <p:tags r:id="rId5"/>
            </p:custDataLst>
          </p:nvPr>
        </p:nvCxnSpPr>
        <p:spPr bwMode="auto">
          <a:xfrm>
            <a:off x="4764405" y="4441190"/>
            <a:ext cx="369570" cy="721360"/>
          </a:xfrm>
          <a:prstGeom prst="bentConnector3">
            <a:avLst>
              <a:gd name="adj1" fmla="val 50000"/>
            </a:avLst>
          </a:prstGeom>
          <a:noFill/>
          <a:ln w="28575" cmpd="sng">
            <a:solidFill>
              <a:schemeClr val="bg1">
                <a:lumMod val="65000"/>
              </a:schemeClr>
            </a:solidFill>
            <a:prstDash val="sysDot"/>
            <a:miter lim="800000"/>
            <a:tailEnd type="triangle" w="med" len="med"/>
          </a:ln>
          <a:extLst>
            <a:ext uri="{909E8E84-426E-40DD-AFC4-6F175D3DCCD1}">
              <a14:hiddenFill xmlns:a14="http://schemas.microsoft.com/office/drawing/2010/main">
                <a:noFill/>
              </a14:hiddenFill>
            </a:ext>
          </a:extLst>
        </p:spPr>
      </p:cxnSp>
      <p:sp>
        <p:nvSpPr>
          <p:cNvPr id="15" name="椭圆 23"/>
          <p:cNvSpPr>
            <a:spLocks noChangeArrowheads="1"/>
          </p:cNvSpPr>
          <p:nvPr>
            <p:custDataLst>
              <p:tags r:id="rId6"/>
            </p:custDataLst>
          </p:nvPr>
        </p:nvSpPr>
        <p:spPr bwMode="auto">
          <a:xfrm>
            <a:off x="1332399" y="3347085"/>
            <a:ext cx="1648328" cy="605995"/>
          </a:xfrm>
          <a:prstGeom prst="roundRect">
            <a:avLst/>
          </a:prstGeom>
          <a:solidFill>
            <a:schemeClr val="accent1"/>
          </a:solidFill>
          <a:ln w="57150" cmpd="sng">
            <a:solidFill>
              <a:schemeClr val="bg1"/>
            </a:solidFill>
            <a:round/>
          </a:ln>
        </p:spPr>
        <p:txBody>
          <a:bodyPr anchor="ctr"/>
          <a:lstStyle>
            <a:lvl1pPr>
              <a:defRPr>
                <a:solidFill>
                  <a:schemeClr val="tx1"/>
                </a:solidFill>
                <a:latin typeface="Calibri" charset="0"/>
                <a:ea typeface="微软雅黑" pitchFamily="34" charset="-122"/>
              </a:defRPr>
            </a:lvl1pPr>
            <a:lvl2pPr marL="742950" indent="-285750">
              <a:defRPr>
                <a:solidFill>
                  <a:schemeClr val="tx1"/>
                </a:solidFill>
                <a:latin typeface="Calibri" charset="0"/>
                <a:ea typeface="微软雅黑" pitchFamily="34" charset="-122"/>
              </a:defRPr>
            </a:lvl2pPr>
            <a:lvl3pPr marL="1143000" indent="-228600">
              <a:defRPr>
                <a:solidFill>
                  <a:schemeClr val="tx1"/>
                </a:solidFill>
                <a:latin typeface="Calibri" charset="0"/>
                <a:ea typeface="微软雅黑" pitchFamily="34" charset="-122"/>
              </a:defRPr>
            </a:lvl3pPr>
            <a:lvl4pPr marL="1600200" indent="-228600">
              <a:defRPr>
                <a:solidFill>
                  <a:schemeClr val="tx1"/>
                </a:solidFill>
                <a:latin typeface="Calibri" charset="0"/>
                <a:ea typeface="微软雅黑" pitchFamily="34" charset="-122"/>
              </a:defRPr>
            </a:lvl4pPr>
            <a:lvl5pPr marL="2057400" indent="-228600">
              <a:defRPr>
                <a:solidFill>
                  <a:schemeClr val="tx1"/>
                </a:solidFill>
                <a:latin typeface="Calibri" charset="0"/>
                <a:ea typeface="微软雅黑"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9pPr>
          </a:lstStyle>
          <a:p>
            <a:pPr algn="ctr" eaLnBrk="1" hangingPunct="1"/>
            <a:r>
              <a:rPr lang="zh-CN" altLang="en-US" sz="2400">
                <a:solidFill>
                  <a:schemeClr val="bg1"/>
                </a:solidFill>
                <a:latin typeface="+mn-lt"/>
                <a:ea typeface="+mn-ea"/>
              </a:rPr>
              <a:t>健康活动</a:t>
            </a:r>
            <a:endParaRPr lang="zh-CN" altLang="en-US" sz="2400">
              <a:solidFill>
                <a:schemeClr val="bg1"/>
              </a:solidFill>
              <a:latin typeface="+mn-lt"/>
              <a:ea typeface="+mn-ea"/>
            </a:endParaRPr>
          </a:p>
        </p:txBody>
      </p:sp>
      <p:cxnSp>
        <p:nvCxnSpPr>
          <p:cNvPr id="16" name="肘形连接符 24"/>
          <p:cNvCxnSpPr>
            <a:cxnSpLocks noChangeShapeType="1"/>
            <a:stCxn id="4" idx="2"/>
            <a:endCxn id="15" idx="3"/>
          </p:cNvCxnSpPr>
          <p:nvPr>
            <p:custDataLst>
              <p:tags r:id="rId7"/>
            </p:custDataLst>
          </p:nvPr>
        </p:nvCxnSpPr>
        <p:spPr bwMode="auto">
          <a:xfrm rot="10800000">
            <a:off x="2980690" y="3649980"/>
            <a:ext cx="368935" cy="791210"/>
          </a:xfrm>
          <a:prstGeom prst="bentConnector3">
            <a:avLst>
              <a:gd name="adj1" fmla="val 49914"/>
            </a:avLst>
          </a:prstGeom>
          <a:noFill/>
          <a:ln w="28575" cmpd="sng">
            <a:solidFill>
              <a:schemeClr val="bg1">
                <a:lumMod val="65000"/>
              </a:schemeClr>
            </a:solidFill>
            <a:prstDash val="sysDot"/>
            <a:miter lim="800000"/>
            <a:tailEnd type="triangle" w="med" len="med"/>
          </a:ln>
          <a:extLst>
            <a:ext uri="{909E8E84-426E-40DD-AFC4-6F175D3DCCD1}">
              <a14:hiddenFill xmlns:a14="http://schemas.microsoft.com/office/drawing/2010/main">
                <a:noFill/>
              </a14:hiddenFill>
            </a:ext>
          </a:extLst>
        </p:spPr>
      </p:cxnSp>
      <p:sp>
        <p:nvSpPr>
          <p:cNvPr id="18" name="椭圆 28"/>
          <p:cNvSpPr>
            <a:spLocks noChangeArrowheads="1"/>
          </p:cNvSpPr>
          <p:nvPr>
            <p:custDataLst>
              <p:tags r:id="rId8"/>
            </p:custDataLst>
          </p:nvPr>
        </p:nvSpPr>
        <p:spPr bwMode="auto">
          <a:xfrm>
            <a:off x="1307465" y="4125989"/>
            <a:ext cx="1670551" cy="605995"/>
          </a:xfrm>
          <a:prstGeom prst="roundRect">
            <a:avLst/>
          </a:prstGeom>
          <a:solidFill>
            <a:schemeClr val="accent2"/>
          </a:solidFill>
          <a:ln w="57150" cmpd="sng">
            <a:solidFill>
              <a:schemeClr val="bg1"/>
            </a:solidFill>
            <a:round/>
          </a:ln>
        </p:spPr>
        <p:txBody>
          <a:bodyPr anchor="ctr"/>
          <a:lstStyle>
            <a:lvl1pPr>
              <a:defRPr>
                <a:solidFill>
                  <a:schemeClr val="tx1"/>
                </a:solidFill>
                <a:latin typeface="Calibri" charset="0"/>
                <a:ea typeface="微软雅黑" pitchFamily="34" charset="-122"/>
              </a:defRPr>
            </a:lvl1pPr>
            <a:lvl2pPr marL="742950" indent="-285750">
              <a:defRPr>
                <a:solidFill>
                  <a:schemeClr val="tx1"/>
                </a:solidFill>
                <a:latin typeface="Calibri" charset="0"/>
                <a:ea typeface="微软雅黑" pitchFamily="34" charset="-122"/>
              </a:defRPr>
            </a:lvl2pPr>
            <a:lvl3pPr marL="1143000" indent="-228600">
              <a:defRPr>
                <a:solidFill>
                  <a:schemeClr val="tx1"/>
                </a:solidFill>
                <a:latin typeface="Calibri" charset="0"/>
                <a:ea typeface="微软雅黑" pitchFamily="34" charset="-122"/>
              </a:defRPr>
            </a:lvl3pPr>
            <a:lvl4pPr marL="1600200" indent="-228600">
              <a:defRPr>
                <a:solidFill>
                  <a:schemeClr val="tx1"/>
                </a:solidFill>
                <a:latin typeface="Calibri" charset="0"/>
                <a:ea typeface="微软雅黑" pitchFamily="34" charset="-122"/>
              </a:defRPr>
            </a:lvl4pPr>
            <a:lvl5pPr marL="2057400" indent="-228600">
              <a:defRPr>
                <a:solidFill>
                  <a:schemeClr val="tx1"/>
                </a:solidFill>
                <a:latin typeface="Calibri" charset="0"/>
                <a:ea typeface="微软雅黑"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9pPr>
          </a:lstStyle>
          <a:p>
            <a:pPr algn="ctr" eaLnBrk="1" hangingPunct="1"/>
            <a:r>
              <a:rPr lang="zh-CN" altLang="en-US" sz="2400">
                <a:solidFill>
                  <a:schemeClr val="bg1"/>
                </a:solidFill>
                <a:latin typeface="+mn-lt"/>
                <a:ea typeface="+mn-ea"/>
              </a:rPr>
              <a:t>社会</a:t>
            </a:r>
            <a:r>
              <a:rPr lang="en-US" altLang="zh-CN" sz="2400">
                <a:solidFill>
                  <a:schemeClr val="bg1"/>
                </a:solidFill>
                <a:latin typeface="+mn-lt"/>
                <a:ea typeface="+mn-ea"/>
              </a:rPr>
              <a:t>活动</a:t>
            </a:r>
            <a:endParaRPr lang="en-US" altLang="zh-CN" sz="2400">
              <a:solidFill>
                <a:schemeClr val="bg1"/>
              </a:solidFill>
              <a:latin typeface="+mn-lt"/>
              <a:ea typeface="+mn-ea"/>
            </a:endParaRPr>
          </a:p>
        </p:txBody>
      </p:sp>
      <p:sp>
        <p:nvSpPr>
          <p:cNvPr id="19" name="椭圆 29"/>
          <p:cNvSpPr>
            <a:spLocks noChangeArrowheads="1"/>
          </p:cNvSpPr>
          <p:nvPr>
            <p:custDataLst>
              <p:tags r:id="rId9"/>
            </p:custDataLst>
          </p:nvPr>
        </p:nvSpPr>
        <p:spPr bwMode="auto">
          <a:xfrm>
            <a:off x="1308007" y="4925490"/>
            <a:ext cx="1670009" cy="605995"/>
          </a:xfrm>
          <a:prstGeom prst="roundRect">
            <a:avLst/>
          </a:prstGeom>
          <a:solidFill>
            <a:schemeClr val="accent3"/>
          </a:solidFill>
          <a:ln w="57150" cmpd="sng">
            <a:solidFill>
              <a:schemeClr val="bg1"/>
            </a:solidFill>
            <a:round/>
          </a:ln>
        </p:spPr>
        <p:txBody>
          <a:bodyPr anchor="ctr"/>
          <a:lstStyle>
            <a:lvl1pPr>
              <a:defRPr>
                <a:solidFill>
                  <a:schemeClr val="tx1"/>
                </a:solidFill>
                <a:latin typeface="Calibri" charset="0"/>
                <a:ea typeface="微软雅黑" pitchFamily="34" charset="-122"/>
              </a:defRPr>
            </a:lvl1pPr>
            <a:lvl2pPr marL="742950" indent="-285750">
              <a:defRPr>
                <a:solidFill>
                  <a:schemeClr val="tx1"/>
                </a:solidFill>
                <a:latin typeface="Calibri" charset="0"/>
                <a:ea typeface="微软雅黑" pitchFamily="34" charset="-122"/>
              </a:defRPr>
            </a:lvl2pPr>
            <a:lvl3pPr marL="1143000" indent="-228600">
              <a:defRPr>
                <a:solidFill>
                  <a:schemeClr val="tx1"/>
                </a:solidFill>
                <a:latin typeface="Calibri" charset="0"/>
                <a:ea typeface="微软雅黑" pitchFamily="34" charset="-122"/>
              </a:defRPr>
            </a:lvl3pPr>
            <a:lvl4pPr marL="1600200" indent="-228600">
              <a:defRPr>
                <a:solidFill>
                  <a:schemeClr val="tx1"/>
                </a:solidFill>
                <a:latin typeface="Calibri" charset="0"/>
                <a:ea typeface="微软雅黑" pitchFamily="34" charset="-122"/>
              </a:defRPr>
            </a:lvl4pPr>
            <a:lvl5pPr marL="2057400" indent="-228600">
              <a:defRPr>
                <a:solidFill>
                  <a:schemeClr val="tx1"/>
                </a:solidFill>
                <a:latin typeface="Calibri" charset="0"/>
                <a:ea typeface="微软雅黑"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charset="0"/>
                <a:ea typeface="微软雅黑" pitchFamily="34" charset="-122"/>
              </a:defRPr>
            </a:lvl9pPr>
          </a:lstStyle>
          <a:p>
            <a:pPr algn="ctr" eaLnBrk="1" hangingPunct="1"/>
            <a:r>
              <a:rPr lang="en-US" altLang="zh-CN" sz="2400">
                <a:solidFill>
                  <a:schemeClr val="bg1"/>
                </a:solidFill>
                <a:latin typeface="+mn-lt"/>
                <a:ea typeface="+mn-ea"/>
              </a:rPr>
              <a:t>科学活动</a:t>
            </a:r>
            <a:endParaRPr lang="en-US" altLang="zh-CN" sz="2400">
              <a:solidFill>
                <a:schemeClr val="bg1"/>
              </a:solidFill>
              <a:latin typeface="+mn-lt"/>
              <a:ea typeface="+mn-ea"/>
            </a:endParaRPr>
          </a:p>
        </p:txBody>
      </p:sp>
      <p:cxnSp>
        <p:nvCxnSpPr>
          <p:cNvPr id="22" name="肘形连接符 32"/>
          <p:cNvCxnSpPr>
            <a:cxnSpLocks noChangeShapeType="1"/>
            <a:stCxn id="4" idx="2"/>
            <a:endCxn id="18" idx="3"/>
          </p:cNvCxnSpPr>
          <p:nvPr>
            <p:custDataLst>
              <p:tags r:id="rId10"/>
            </p:custDataLst>
          </p:nvPr>
        </p:nvCxnSpPr>
        <p:spPr bwMode="auto">
          <a:xfrm rot="10800000">
            <a:off x="2978150" y="4429125"/>
            <a:ext cx="371475" cy="12065"/>
          </a:xfrm>
          <a:prstGeom prst="bentConnector3">
            <a:avLst>
              <a:gd name="adj1" fmla="val 49915"/>
            </a:avLst>
          </a:prstGeom>
          <a:noFill/>
          <a:ln w="28575" cmpd="sng">
            <a:solidFill>
              <a:schemeClr val="bg1">
                <a:lumMod val="65000"/>
              </a:schemeClr>
            </a:solidFill>
            <a:prstDash val="sysDot"/>
            <a:miter lim="800000"/>
            <a:tailEnd type="triangle" w="med" len="med"/>
          </a:ln>
          <a:extLst>
            <a:ext uri="{909E8E84-426E-40DD-AFC4-6F175D3DCCD1}">
              <a14:hiddenFill xmlns:a14="http://schemas.microsoft.com/office/drawing/2010/main">
                <a:noFill/>
              </a14:hiddenFill>
            </a:ext>
          </a:extLst>
        </p:spPr>
      </p:cxnSp>
      <p:cxnSp>
        <p:nvCxnSpPr>
          <p:cNvPr id="23" name="肘形连接符 35"/>
          <p:cNvCxnSpPr>
            <a:cxnSpLocks noChangeShapeType="1"/>
            <a:stCxn id="4" idx="2"/>
            <a:endCxn id="19" idx="3"/>
          </p:cNvCxnSpPr>
          <p:nvPr>
            <p:custDataLst>
              <p:tags r:id="rId11"/>
            </p:custDataLst>
          </p:nvPr>
        </p:nvCxnSpPr>
        <p:spPr bwMode="auto">
          <a:xfrm rot="10800000" flipV="1">
            <a:off x="2978150" y="4441190"/>
            <a:ext cx="371475" cy="787400"/>
          </a:xfrm>
          <a:prstGeom prst="bentConnector3">
            <a:avLst>
              <a:gd name="adj1" fmla="val 49915"/>
            </a:avLst>
          </a:prstGeom>
          <a:noFill/>
          <a:ln w="28575" cmpd="sng">
            <a:solidFill>
              <a:schemeClr val="bg1">
                <a:lumMod val="65000"/>
              </a:schemeClr>
            </a:solidFill>
            <a:prstDash val="sysDot"/>
            <a:miter lim="800000"/>
            <a:tailEnd type="triangle" w="med" len="med"/>
          </a:ln>
          <a:extLst>
            <a:ext uri="{909E8E84-426E-40DD-AFC4-6F175D3DCCD1}">
              <a14:hiddenFill xmlns:a14="http://schemas.microsoft.com/office/drawing/2010/main">
                <a:noFill/>
              </a14:hiddenFill>
            </a:ext>
          </a:extLst>
        </p:spPr>
      </p:cxnSp>
      <p:sp>
        <p:nvSpPr>
          <p:cNvPr id="7" name="文本框 6"/>
          <p:cNvSpPr txBox="1"/>
          <p:nvPr/>
        </p:nvSpPr>
        <p:spPr>
          <a:xfrm>
            <a:off x="7349490" y="2331085"/>
            <a:ext cx="4500245" cy="4154170"/>
          </a:xfrm>
          <a:prstGeom prst="rect">
            <a:avLst/>
          </a:prstGeom>
          <a:noFill/>
        </p:spPr>
        <p:txBody>
          <a:bodyPr wrap="square" rtlCol="0">
            <a:spAutoFit/>
          </a:bodyPr>
          <a:p>
            <a:pPr indent="457200" fontAlgn="auto">
              <a:lnSpc>
                <a:spcPct val="150000"/>
              </a:lnSpc>
            </a:pPr>
            <a:r>
              <a:rPr lang="zh-CN" altLang="en-US" sz="2200"/>
              <a:t>陈鹤琴认为，虽然这五种活动是分离的，但是它们就像人的5个手指一样，构成了具有整体功能的手掌，幼稚园课程的全部内容都被包括在这5种活动之中。因为儿童的生活是整个的，因此，课程内容是互相连接为整体的，而不是分裂的。</a:t>
            </a:r>
            <a:endParaRPr lang="zh-CN" altLang="en-US" sz="2200"/>
          </a:p>
        </p:txBody>
      </p:sp>
      <p:sp>
        <p:nvSpPr>
          <p:cNvPr id="21" name="文本框 20"/>
          <p:cNvSpPr txBox="1"/>
          <p:nvPr/>
        </p:nvSpPr>
        <p:spPr>
          <a:xfrm>
            <a:off x="1195705" y="1046480"/>
            <a:ext cx="6805930" cy="829945"/>
          </a:xfrm>
          <a:prstGeom prst="rect">
            <a:avLst/>
          </a:prstGeom>
          <a:noFill/>
        </p:spPr>
        <p:txBody>
          <a:bodyPr wrap="square" rtlCol="0">
            <a:spAutoFit/>
          </a:bodyPr>
          <a:p>
            <a:pPr indent="0">
              <a:lnSpc>
                <a:spcPct val="200000"/>
              </a:lnSpc>
              <a:buNone/>
            </a:pPr>
            <a:r>
              <a:rPr sz="2400" b="1" dirty="0">
                <a:solidFill>
                  <a:schemeClr val="accent5">
                    <a:lumMod val="75000"/>
                  </a:schemeClr>
                </a:solidFill>
                <a:latin typeface="微软雅黑" pitchFamily="34" charset="-122"/>
                <a:ea typeface="微软雅黑" pitchFamily="34" charset="-122"/>
              </a:rPr>
              <a:t> 2. 以大自然、大社会为中心选择和组织课程内容</a:t>
            </a:r>
            <a:endParaRPr sz="2400" b="1" dirty="0">
              <a:solidFill>
                <a:schemeClr val="accent5">
                  <a:lumMod val="75000"/>
                </a:schemeClr>
              </a:solidFill>
              <a:latin typeface="微软雅黑" pitchFamily="34" charset="-122"/>
              <a:ea typeface="微软雅黑" pitchFamily="34" charset="-122"/>
            </a:endParaRPr>
          </a:p>
        </p:txBody>
      </p:sp>
      <p:sp>
        <p:nvSpPr>
          <p:cNvPr id="100" name="文本框 99"/>
          <p:cNvSpPr txBox="1"/>
          <p:nvPr/>
        </p:nvSpPr>
        <p:spPr>
          <a:xfrm>
            <a:off x="1473200" y="1955800"/>
            <a:ext cx="5579110" cy="1106805"/>
          </a:xfrm>
          <a:prstGeom prst="rect">
            <a:avLst/>
          </a:prstGeom>
          <a:noFill/>
          <a:ln w="9525">
            <a:noFill/>
          </a:ln>
        </p:spPr>
        <p:txBody>
          <a:bodyPr wrap="square">
            <a:spAutoFit/>
          </a:bodyPr>
          <a:p>
            <a:pPr marL="0" indent="0" algn="l">
              <a:lnSpc>
                <a:spcPct val="150000"/>
              </a:lnSpc>
            </a:pPr>
            <a:r>
              <a:rPr lang="zh-CN" sz="2200" b="0">
                <a:solidFill>
                  <a:schemeClr val="tx1"/>
                </a:solidFill>
                <a:cs typeface="宋体" charset="0"/>
              </a:rPr>
              <a:t>陈鹤琴在其“</a:t>
            </a:r>
            <a:r>
              <a:rPr lang="en-US" altLang="zh-CN" sz="2200" b="0">
                <a:solidFill>
                  <a:schemeClr val="tx1"/>
                </a:solidFill>
                <a:cs typeface="宋体" charset="0"/>
              </a:rPr>
              <a:t> </a:t>
            </a:r>
            <a:r>
              <a:rPr lang="zh-CN" sz="2200" b="0">
                <a:solidFill>
                  <a:schemeClr val="tx1"/>
                </a:solidFill>
                <a:cs typeface="宋体" charset="0"/>
              </a:rPr>
              <a:t>活教育”</a:t>
            </a:r>
            <a:r>
              <a:rPr lang="en-US" altLang="zh-CN" sz="2200" b="0">
                <a:solidFill>
                  <a:schemeClr val="tx1"/>
                </a:solidFill>
                <a:cs typeface="宋体" charset="0"/>
              </a:rPr>
              <a:t> </a:t>
            </a:r>
            <a:r>
              <a:rPr lang="zh-CN" sz="2200" b="0">
                <a:solidFill>
                  <a:schemeClr val="tx1"/>
                </a:solidFill>
                <a:cs typeface="宋体" charset="0"/>
              </a:rPr>
              <a:t>的思想体系中提出了“</a:t>
            </a:r>
            <a:r>
              <a:rPr lang="en-US" altLang="zh-CN" sz="2200" b="0">
                <a:solidFill>
                  <a:schemeClr val="tx1"/>
                </a:solidFill>
                <a:cs typeface="宋体" charset="0"/>
              </a:rPr>
              <a:t> </a:t>
            </a:r>
            <a:r>
              <a:rPr lang="zh-CN" sz="2200" b="0">
                <a:solidFill>
                  <a:schemeClr val="tx1"/>
                </a:solidFill>
                <a:cs typeface="宋体" charset="0"/>
              </a:rPr>
              <a:t>大自然、大社会，是我们的活教材</a:t>
            </a:r>
            <a:r>
              <a:rPr lang="en-US" altLang="zh-CN" sz="2200" b="0">
                <a:solidFill>
                  <a:schemeClr val="tx1"/>
                </a:solidFill>
                <a:cs typeface="宋体" charset="0"/>
              </a:rPr>
              <a:t> </a:t>
            </a:r>
            <a:r>
              <a:rPr lang="zh-CN" sz="2200" b="0">
                <a:solidFill>
                  <a:schemeClr val="tx1"/>
                </a:solidFill>
                <a:cs typeface="宋体" charset="0"/>
              </a:rPr>
              <a:t>”。</a:t>
            </a:r>
            <a:endParaRPr lang="zh-CN" altLang="en-US" sz="2200" b="0">
              <a:solidFill>
                <a:schemeClr val="tx1"/>
              </a:solidFill>
              <a:cs typeface="宋体" charset="0"/>
            </a:endParaRPr>
          </a:p>
        </p:txBody>
      </p:sp>
    </p:spTree>
    <p:custDataLst>
      <p:tags r:id="rId1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 陈鹤琴的“五指活动课程”</a:t>
            </a:r>
            <a:endParaRPr lang="zh-CN" altLang="en-US" dirty="0"/>
          </a:p>
        </p:txBody>
      </p:sp>
      <p:sp>
        <p:nvSpPr>
          <p:cNvPr id="100" name="文本框 99"/>
          <p:cNvSpPr txBox="1"/>
          <p:nvPr/>
        </p:nvSpPr>
        <p:spPr>
          <a:xfrm>
            <a:off x="1410970" y="1851660"/>
            <a:ext cx="8994775" cy="3322955"/>
          </a:xfrm>
          <a:prstGeom prst="rect">
            <a:avLst/>
          </a:prstGeom>
          <a:noFill/>
          <a:ln w="9525">
            <a:noFill/>
          </a:ln>
        </p:spPr>
        <p:txBody>
          <a:bodyPr wrap="square">
            <a:spAutoFit/>
          </a:bodyPr>
          <a:p>
            <a:pPr indent="457200" fontAlgn="auto">
              <a:lnSpc>
                <a:spcPct val="150000"/>
              </a:lnSpc>
            </a:pPr>
            <a:r>
              <a:rPr sz="2200" b="0"/>
              <a:t> 陈鹤琴在其“活教育”的思想体系中提出了“做中教、做中学、做中求进步”，以此作为其方法论的基本原则。</a:t>
            </a:r>
            <a:endParaRPr sz="2200" b="0"/>
          </a:p>
          <a:p>
            <a:pPr indent="457200" fontAlgn="auto">
              <a:lnSpc>
                <a:spcPct val="150000"/>
              </a:lnSpc>
            </a:pPr>
            <a:endParaRPr sz="1000" b="0"/>
          </a:p>
          <a:p>
            <a:pPr indent="457200" fontAlgn="auto">
              <a:lnSpc>
                <a:spcPct val="150000"/>
              </a:lnSpc>
            </a:pPr>
            <a:r>
              <a:rPr sz="2200" b="0"/>
              <a:t>陈鹤琴强调“</a:t>
            </a:r>
            <a:r>
              <a:rPr lang="en-US" sz="2200" b="0"/>
              <a:t> </a:t>
            </a:r>
            <a:r>
              <a:rPr sz="2200" b="0"/>
              <a:t>做”，为的是</a:t>
            </a:r>
            <a:r>
              <a:rPr sz="2200" b="0">
                <a:solidFill>
                  <a:schemeClr val="accent2">
                    <a:lumMod val="75000"/>
                  </a:schemeClr>
                </a:solidFill>
              </a:rPr>
              <a:t>确立儿童在教学活动中的主体地位</a:t>
            </a:r>
            <a:r>
              <a:rPr sz="2200" b="0"/>
              <a:t>。</a:t>
            </a:r>
            <a:endParaRPr sz="2200" b="0"/>
          </a:p>
          <a:p>
            <a:pPr indent="457200" fontAlgn="auto">
              <a:lnSpc>
                <a:spcPct val="150000"/>
              </a:lnSpc>
            </a:pPr>
            <a:endParaRPr sz="1000" b="0"/>
          </a:p>
          <a:p>
            <a:pPr indent="457200" fontAlgn="auto">
              <a:lnSpc>
                <a:spcPct val="150000"/>
              </a:lnSpc>
            </a:pPr>
            <a:r>
              <a:rPr sz="2200" b="0"/>
              <a:t>陈鹤琴强调“做”，为的是</a:t>
            </a:r>
            <a:r>
              <a:rPr sz="2200" b="0">
                <a:solidFill>
                  <a:schemeClr val="accent2">
                    <a:lumMod val="75000"/>
                  </a:schemeClr>
                </a:solidFill>
              </a:rPr>
              <a:t>强调儿童的直接经验。</a:t>
            </a:r>
            <a:endParaRPr sz="2200" b="0">
              <a:solidFill>
                <a:schemeClr val="accent2">
                  <a:lumMod val="75000"/>
                </a:schemeClr>
              </a:solidFill>
            </a:endParaRPr>
          </a:p>
          <a:p>
            <a:pPr indent="457200" fontAlgn="auto">
              <a:lnSpc>
                <a:spcPct val="150000"/>
              </a:lnSpc>
            </a:pPr>
            <a:endParaRPr sz="1000" b="0">
              <a:solidFill>
                <a:schemeClr val="tx1"/>
              </a:solidFill>
            </a:endParaRPr>
          </a:p>
          <a:p>
            <a:pPr indent="457200" fontAlgn="auto">
              <a:lnSpc>
                <a:spcPct val="150000"/>
              </a:lnSpc>
            </a:pPr>
            <a:r>
              <a:rPr sz="2200" b="0">
                <a:solidFill>
                  <a:schemeClr val="tx1"/>
                </a:solidFill>
              </a:rPr>
              <a:t>陈鹤琴具体指出了</a:t>
            </a:r>
            <a:r>
              <a:rPr sz="2200" b="0">
                <a:solidFill>
                  <a:schemeClr val="accent2">
                    <a:lumMod val="75000"/>
                  </a:schemeClr>
                </a:solidFill>
              </a:rPr>
              <a:t>五指活动课程在实施过程中的问题</a:t>
            </a:r>
            <a:r>
              <a:rPr sz="2200" b="0">
                <a:solidFill>
                  <a:schemeClr val="tx1"/>
                </a:solidFill>
              </a:rPr>
              <a:t>。</a:t>
            </a:r>
            <a:endParaRPr sz="2200" b="0">
              <a:solidFill>
                <a:schemeClr val="tx1"/>
              </a:solidFill>
            </a:endParaRPr>
          </a:p>
        </p:txBody>
      </p:sp>
      <p:sp>
        <p:nvSpPr>
          <p:cNvPr id="3" name="文本框 2"/>
          <p:cNvSpPr txBox="1"/>
          <p:nvPr/>
        </p:nvSpPr>
        <p:spPr>
          <a:xfrm>
            <a:off x="1997075" y="1207770"/>
            <a:ext cx="6588125" cy="460375"/>
          </a:xfrm>
          <a:prstGeom prst="rect">
            <a:avLst/>
          </a:prstGeom>
          <a:noFill/>
          <a:ln w="9525">
            <a:noFill/>
          </a:ln>
        </p:spPr>
        <p:txBody>
          <a:bodyPr wrap="square">
            <a:spAutoFit/>
          </a:bodyPr>
          <a:p>
            <a:pPr marL="0" indent="0" algn="l"/>
            <a:r>
              <a:rPr sz="2400" b="1">
                <a:solidFill>
                  <a:srgbClr val="2F5496"/>
                </a:solidFill>
                <a:cs typeface="宋体" charset="0"/>
              </a:rPr>
              <a:t>3. 以“</a:t>
            </a:r>
            <a:r>
              <a:rPr lang="en-US" sz="2400" b="1">
                <a:solidFill>
                  <a:srgbClr val="2F5496"/>
                </a:solidFill>
                <a:cs typeface="宋体" charset="0"/>
              </a:rPr>
              <a:t> </a:t>
            </a:r>
            <a:r>
              <a:rPr sz="2400" b="1">
                <a:solidFill>
                  <a:srgbClr val="2F5496"/>
                </a:solidFill>
                <a:cs typeface="宋体" charset="0"/>
              </a:rPr>
              <a:t>做中教、做中学”</a:t>
            </a:r>
            <a:r>
              <a:rPr lang="en-US" sz="2400" b="1">
                <a:solidFill>
                  <a:srgbClr val="2F5496"/>
                </a:solidFill>
                <a:cs typeface="宋体" charset="0"/>
              </a:rPr>
              <a:t> </a:t>
            </a:r>
            <a:r>
              <a:rPr sz="2400" b="1">
                <a:solidFill>
                  <a:srgbClr val="2F5496"/>
                </a:solidFill>
                <a:cs typeface="宋体" charset="0"/>
              </a:rPr>
              <a:t>为课程实施的方法</a:t>
            </a:r>
            <a:endParaRPr sz="2400" b="1">
              <a:solidFill>
                <a:srgbClr val="2F5496"/>
              </a:solidFill>
              <a:cs typeface="宋体" charset="0"/>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 陈鹤琴的“五指活动课程”</a:t>
            </a:r>
            <a:endParaRPr lang="zh-CN" altLang="en-US" dirty="0"/>
          </a:p>
        </p:txBody>
      </p:sp>
      <p:sp>
        <p:nvSpPr>
          <p:cNvPr id="100" name="文本框 99"/>
          <p:cNvSpPr txBox="1"/>
          <p:nvPr/>
        </p:nvSpPr>
        <p:spPr>
          <a:xfrm>
            <a:off x="1410970" y="1851660"/>
            <a:ext cx="8994775" cy="4154170"/>
          </a:xfrm>
          <a:prstGeom prst="rect">
            <a:avLst/>
          </a:prstGeom>
          <a:noFill/>
          <a:ln w="9525">
            <a:noFill/>
          </a:ln>
        </p:spPr>
        <p:txBody>
          <a:bodyPr wrap="square">
            <a:spAutoFit/>
          </a:bodyPr>
          <a:p>
            <a:pPr indent="457200" fontAlgn="auto">
              <a:lnSpc>
                <a:spcPct val="150000"/>
              </a:lnSpc>
            </a:pPr>
            <a:r>
              <a:rPr lang="en-US" sz="2200" b="0">
                <a:latin typeface="宋体" charset="0"/>
                <a:cs typeface="Times New Roman" panose="02020603050405020304" pitchFamily="18" charset="0"/>
              </a:rPr>
              <a:t> </a:t>
            </a:r>
            <a:r>
              <a:rPr lang="zh-CN" sz="2200" b="0">
                <a:cs typeface="宋体" charset="0"/>
              </a:rPr>
              <a:t>陈鹤琴的五指活动课程并非当时在西方进步主义教育影响下的西方幼儿园课程的翻版，而是他在对科学、儿童与教育理解的基础上，在对进步主义教育批判性借鉴的基础上，为我国幼稚园教育创编的幼稚园课程。陈鹤琴的“活教育”的思想精华是“</a:t>
            </a:r>
            <a:r>
              <a:rPr lang="en-US" altLang="zh-CN" sz="2200" b="0">
                <a:cs typeface="宋体" charset="0"/>
              </a:rPr>
              <a:t> </a:t>
            </a:r>
            <a:r>
              <a:rPr lang="zh-CN" sz="2200" b="0">
                <a:cs typeface="宋体" charset="0"/>
              </a:rPr>
              <a:t>培养现代中国人”，而课程内容、方法则借鉴了一些西方进步主义教育的理论和实践。</a:t>
            </a:r>
            <a:endParaRPr lang="zh-CN" sz="2200" b="0">
              <a:cs typeface="宋体" charset="0"/>
            </a:endParaRPr>
          </a:p>
          <a:p>
            <a:pPr indent="457200" fontAlgn="auto">
              <a:lnSpc>
                <a:spcPct val="150000"/>
              </a:lnSpc>
            </a:pPr>
            <a:r>
              <a:rPr lang="zh-CN" sz="2200" b="0">
                <a:latin typeface="Calibri" charset="0"/>
                <a:cs typeface="宋体" charset="0"/>
              </a:rPr>
              <a:t>陈鹤琴的五指活动课程，不仅在</a:t>
            </a:r>
            <a:r>
              <a:rPr lang="en-US" sz="2200" b="0">
                <a:latin typeface="Calibri" charset="0"/>
                <a:cs typeface="宋体" charset="0"/>
              </a:rPr>
              <a:t>20</a:t>
            </a:r>
            <a:r>
              <a:rPr lang="zh-CN" sz="2200" b="0">
                <a:latin typeface="Calibri" charset="0"/>
                <a:cs typeface="宋体" charset="0"/>
              </a:rPr>
              <a:t>世纪</a:t>
            </a:r>
            <a:r>
              <a:rPr lang="en-US" sz="2200" b="0">
                <a:latin typeface="Calibri" charset="0"/>
                <a:cs typeface="宋体" charset="0"/>
              </a:rPr>
              <a:t>50</a:t>
            </a:r>
            <a:r>
              <a:rPr lang="zh-CN" sz="2200" b="0">
                <a:latin typeface="Calibri" charset="0"/>
                <a:cs typeface="宋体" charset="0"/>
              </a:rPr>
              <a:t>年代前曾对幼稚园教育产生过重大的影响，而且对于</a:t>
            </a:r>
            <a:r>
              <a:rPr lang="en-US" sz="2200" b="0">
                <a:latin typeface="Calibri" charset="0"/>
                <a:cs typeface="宋体" charset="0"/>
              </a:rPr>
              <a:t>20</a:t>
            </a:r>
            <a:r>
              <a:rPr lang="zh-CN" sz="2200" b="0">
                <a:latin typeface="Calibri" charset="0"/>
                <a:cs typeface="宋体" charset="0"/>
              </a:rPr>
              <a:t>世纪</a:t>
            </a:r>
            <a:r>
              <a:rPr lang="en-US" sz="2200" b="0">
                <a:latin typeface="Calibri" charset="0"/>
                <a:cs typeface="宋体" charset="0"/>
              </a:rPr>
              <a:t>80</a:t>
            </a:r>
            <a:r>
              <a:rPr lang="zh-CN" sz="2200" b="0">
                <a:latin typeface="Calibri" charset="0"/>
                <a:cs typeface="宋体" charset="0"/>
              </a:rPr>
              <a:t>年代以后的幼儿园课程变革也具有重要的影响作用。</a:t>
            </a:r>
            <a:endParaRPr lang="zh-CN" altLang="en-US" sz="2200"/>
          </a:p>
        </p:txBody>
      </p:sp>
      <p:sp>
        <p:nvSpPr>
          <p:cNvPr id="3" name="文本框 2"/>
          <p:cNvSpPr txBox="1"/>
          <p:nvPr/>
        </p:nvSpPr>
        <p:spPr>
          <a:xfrm>
            <a:off x="1997075" y="1207770"/>
            <a:ext cx="5080000" cy="460375"/>
          </a:xfrm>
          <a:prstGeom prst="rect">
            <a:avLst/>
          </a:prstGeom>
          <a:noFill/>
          <a:ln w="9525">
            <a:noFill/>
          </a:ln>
        </p:spPr>
        <p:txBody>
          <a:bodyPr>
            <a:spAutoFit/>
          </a:bodyPr>
          <a:p>
            <a:pPr marL="0" indent="0" algn="l"/>
            <a:r>
              <a:rPr lang="en-US" sz="2400" b="1">
                <a:solidFill>
                  <a:srgbClr val="2F5496"/>
                </a:solidFill>
                <a:latin typeface="Calibri" charset="0"/>
                <a:cs typeface="宋体" charset="0"/>
              </a:rPr>
              <a:t>4. </a:t>
            </a:r>
            <a:r>
              <a:rPr lang="zh-CN" sz="2400" b="1">
                <a:solidFill>
                  <a:srgbClr val="2F5496"/>
                </a:solidFill>
                <a:cs typeface="宋体" charset="0"/>
              </a:rPr>
              <a:t>对陈鹤琴五指活动课程的评价</a:t>
            </a:r>
            <a:endParaRPr lang="zh-CN" altLang="en-US" sz="2400" b="1"/>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 张雪门的“</a:t>
            </a:r>
            <a:r>
              <a:rPr lang="en-US" altLang="zh-CN" dirty="0"/>
              <a:t> </a:t>
            </a:r>
            <a:r>
              <a:rPr lang="zh-CN" altLang="en-US" dirty="0"/>
              <a:t>行为课程</a:t>
            </a:r>
            <a:r>
              <a:rPr lang="en-US" altLang="zh-CN" dirty="0"/>
              <a:t> </a:t>
            </a:r>
            <a:r>
              <a:rPr lang="zh-CN" altLang="en-US" dirty="0"/>
              <a:t>”</a:t>
            </a:r>
            <a:endParaRPr lang="zh-CN" altLang="en-US" dirty="0"/>
          </a:p>
        </p:txBody>
      </p:sp>
      <p:sp>
        <p:nvSpPr>
          <p:cNvPr id="21" name="文本框 20"/>
          <p:cNvSpPr txBox="1"/>
          <p:nvPr/>
        </p:nvSpPr>
        <p:spPr>
          <a:xfrm>
            <a:off x="1602358" y="1297163"/>
            <a:ext cx="3699346" cy="645160"/>
          </a:xfrm>
          <a:prstGeom prst="rect">
            <a:avLst/>
          </a:prstGeom>
          <a:noFill/>
        </p:spPr>
        <p:txBody>
          <a:bodyPr wrap="square" rtlCol="0">
            <a:spAutoFit/>
          </a:bodyPr>
          <a:lstStyle/>
          <a:p>
            <a:pPr marL="457200" indent="-457200">
              <a:lnSpc>
                <a:spcPct val="150000"/>
              </a:lnSpc>
              <a:buAutoNum type="arabicPeriod"/>
            </a:pPr>
            <a:r>
              <a:rPr lang="zh-CN" altLang="en-US" sz="2400" b="1" dirty="0">
                <a:solidFill>
                  <a:schemeClr val="accent5">
                    <a:lumMod val="75000"/>
                  </a:schemeClr>
                </a:solidFill>
                <a:latin typeface="微软雅黑" pitchFamily="34" charset="-122"/>
                <a:ea typeface="微软雅黑" pitchFamily="34" charset="-122"/>
              </a:rPr>
              <a:t>幼稚园课程的编制原则</a:t>
            </a:r>
            <a:endParaRPr lang="zh-CN" altLang="en-US" sz="2400" b="1" dirty="0">
              <a:solidFill>
                <a:schemeClr val="accent5">
                  <a:lumMod val="75000"/>
                </a:schemeClr>
              </a:solidFill>
              <a:latin typeface="微软雅黑" pitchFamily="34" charset="-122"/>
              <a:ea typeface="微软雅黑" pitchFamily="34" charset="-122"/>
            </a:endParaRPr>
          </a:p>
        </p:txBody>
      </p:sp>
      <p:pic>
        <p:nvPicPr>
          <p:cNvPr id="4" name="图片 3"/>
          <p:cNvPicPr>
            <a:picLocks noChangeAspect="1"/>
          </p:cNvPicPr>
          <p:nvPr/>
        </p:nvPicPr>
        <p:blipFill>
          <a:blip r:embed="rId1"/>
          <a:stretch>
            <a:fillRect/>
          </a:stretch>
        </p:blipFill>
        <p:spPr>
          <a:xfrm>
            <a:off x="1320386" y="2938888"/>
            <a:ext cx="2219859" cy="2131569"/>
          </a:xfrm>
          <a:prstGeom prst="rect">
            <a:avLst/>
          </a:prstGeom>
          <a:ln>
            <a:noFill/>
          </a:ln>
          <a:effectLst>
            <a:outerShdw blurRad="292100" dist="139700" dir="2700000" algn="tl" rotWithShape="0">
              <a:srgbClr val="333333">
                <a:alpha val="65000"/>
              </a:srgbClr>
            </a:outerShdw>
          </a:effectLst>
        </p:spPr>
      </p:pic>
      <p:sp>
        <p:nvSpPr>
          <p:cNvPr id="5" name="椭圆 1"/>
          <p:cNvSpPr>
            <a:spLocks noChangeArrowheads="1"/>
          </p:cNvSpPr>
          <p:nvPr>
            <p:custDataLst>
              <p:tags r:id="rId2"/>
            </p:custDataLst>
          </p:nvPr>
        </p:nvSpPr>
        <p:spPr bwMode="auto">
          <a:xfrm>
            <a:off x="7412933" y="2131030"/>
            <a:ext cx="2724470" cy="788756"/>
          </a:xfrm>
          <a:prstGeom prst="roundRect">
            <a:avLst/>
          </a:prstGeom>
          <a:solidFill>
            <a:srgbClr val="5B9BD5"/>
          </a:solidFill>
          <a:ln w="57150" cmpd="sng">
            <a:solidFill>
              <a:sysClr val="window" lastClr="FFFFFF"/>
            </a:solidFill>
            <a:round/>
          </a:ln>
        </p:spPr>
        <p:txBody>
          <a:bodyPr anchor="ctr"/>
          <a:lstStyle>
            <a:lvl1pPr>
              <a:defRPr>
                <a:solidFill>
                  <a:sysClr val="windowText" lastClr="000000"/>
                </a:solidFill>
                <a:latin typeface="Calibri" charset="0"/>
                <a:ea typeface="微软雅黑" pitchFamily="34" charset="-122"/>
              </a:defRPr>
            </a:lvl1pPr>
            <a:lvl2pPr marL="742950" indent="-285750">
              <a:defRPr>
                <a:solidFill>
                  <a:sysClr val="windowText" lastClr="000000"/>
                </a:solidFill>
                <a:latin typeface="Calibri" charset="0"/>
                <a:ea typeface="微软雅黑" pitchFamily="34" charset="-122"/>
              </a:defRPr>
            </a:lvl2pPr>
            <a:lvl3pPr marL="1143000" indent="-228600">
              <a:defRPr>
                <a:solidFill>
                  <a:sysClr val="windowText" lastClr="000000"/>
                </a:solidFill>
                <a:latin typeface="Calibri" charset="0"/>
                <a:ea typeface="微软雅黑" pitchFamily="34" charset="-122"/>
              </a:defRPr>
            </a:lvl3pPr>
            <a:lvl4pPr marL="1600200" indent="-228600">
              <a:defRPr>
                <a:solidFill>
                  <a:sysClr val="windowText" lastClr="000000"/>
                </a:solidFill>
                <a:latin typeface="Calibri" charset="0"/>
                <a:ea typeface="微软雅黑" pitchFamily="34" charset="-122"/>
              </a:defRPr>
            </a:lvl4pPr>
            <a:lvl5pPr marL="2057400" indent="-228600">
              <a:defRPr>
                <a:solidFill>
                  <a:sysClr val="windowText" lastClr="000000"/>
                </a:solidFill>
                <a:latin typeface="Calibri" charset="0"/>
                <a:ea typeface="微软雅黑"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charset="0"/>
                <a:ea typeface="微软雅黑"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charset="0"/>
                <a:ea typeface="微软雅黑"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charset="0"/>
                <a:ea typeface="微软雅黑"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charset="0"/>
                <a:ea typeface="微软雅黑" pitchFamily="34" charset="-122"/>
              </a:defRPr>
            </a:lvl9pPr>
          </a:lstStyle>
          <a:p>
            <a:pPr algn="ctr" eaLnBrk="1" hangingPunct="1"/>
            <a:r>
              <a:rPr lang="en-US" altLang="zh-CN" sz="2800">
                <a:solidFill>
                  <a:sysClr val="window" lastClr="FFFFFF"/>
                </a:solidFill>
                <a:latin typeface="Arial" panose="020B0604020202020204" pitchFamily="34" charset="0"/>
                <a:ea typeface="黑体" charset="0"/>
              </a:rPr>
              <a:t>整体性原则</a:t>
            </a:r>
            <a:endParaRPr lang="en-US" altLang="zh-CN" sz="2800">
              <a:solidFill>
                <a:sysClr val="window" lastClr="FFFFFF"/>
              </a:solidFill>
              <a:latin typeface="Arial" panose="020B0604020202020204" pitchFamily="34" charset="0"/>
              <a:ea typeface="黑体" charset="0"/>
            </a:endParaRPr>
          </a:p>
        </p:txBody>
      </p:sp>
      <p:sp>
        <p:nvSpPr>
          <p:cNvPr id="6" name="椭圆 2"/>
          <p:cNvSpPr>
            <a:spLocks noChangeArrowheads="1"/>
          </p:cNvSpPr>
          <p:nvPr>
            <p:custDataLst>
              <p:tags r:id="rId3"/>
            </p:custDataLst>
          </p:nvPr>
        </p:nvSpPr>
        <p:spPr bwMode="auto">
          <a:xfrm>
            <a:off x="5092087" y="2634366"/>
            <a:ext cx="1840538" cy="1840539"/>
          </a:xfrm>
          <a:prstGeom prst="ellipse">
            <a:avLst/>
          </a:prstGeom>
          <a:solidFill>
            <a:srgbClr val="FFC000"/>
          </a:solidFill>
          <a:ln w="76200" cmpd="sng">
            <a:solidFill>
              <a:srgbClr val="FFC000">
                <a:lumMod val="60000"/>
                <a:lumOff val="40000"/>
              </a:srgbClr>
            </a:solidFill>
            <a:round/>
          </a:ln>
        </p:spPr>
        <p:txBody>
          <a:bodyPr anchor="ctr"/>
          <a:lstStyle>
            <a:lvl1pPr>
              <a:defRPr>
                <a:solidFill>
                  <a:sysClr val="windowText" lastClr="000000"/>
                </a:solidFill>
                <a:latin typeface="Calibri" charset="0"/>
                <a:ea typeface="微软雅黑" pitchFamily="34" charset="-122"/>
              </a:defRPr>
            </a:lvl1pPr>
            <a:lvl2pPr marL="742950" indent="-285750">
              <a:defRPr>
                <a:solidFill>
                  <a:sysClr val="windowText" lastClr="000000"/>
                </a:solidFill>
                <a:latin typeface="Calibri" charset="0"/>
                <a:ea typeface="微软雅黑" pitchFamily="34" charset="-122"/>
              </a:defRPr>
            </a:lvl2pPr>
            <a:lvl3pPr marL="1143000" indent="-228600">
              <a:defRPr>
                <a:solidFill>
                  <a:sysClr val="windowText" lastClr="000000"/>
                </a:solidFill>
                <a:latin typeface="Calibri" charset="0"/>
                <a:ea typeface="微软雅黑" pitchFamily="34" charset="-122"/>
              </a:defRPr>
            </a:lvl3pPr>
            <a:lvl4pPr marL="1600200" indent="-228600">
              <a:defRPr>
                <a:solidFill>
                  <a:sysClr val="windowText" lastClr="000000"/>
                </a:solidFill>
                <a:latin typeface="Calibri" charset="0"/>
                <a:ea typeface="微软雅黑" pitchFamily="34" charset="-122"/>
              </a:defRPr>
            </a:lvl4pPr>
            <a:lvl5pPr marL="2057400" indent="-228600">
              <a:defRPr>
                <a:solidFill>
                  <a:sysClr val="windowText" lastClr="000000"/>
                </a:solidFill>
                <a:latin typeface="Calibri" charset="0"/>
                <a:ea typeface="微软雅黑"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charset="0"/>
                <a:ea typeface="微软雅黑"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charset="0"/>
                <a:ea typeface="微软雅黑"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charset="0"/>
                <a:ea typeface="微软雅黑"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charset="0"/>
                <a:ea typeface="微软雅黑" pitchFamily="34" charset="-122"/>
              </a:defRPr>
            </a:lvl9pPr>
          </a:lstStyle>
          <a:p>
            <a:pPr algn="ctr"/>
            <a:r>
              <a:rPr lang="zh-CN" altLang="en-US" sz="2800" b="1" dirty="0">
                <a:solidFill>
                  <a:schemeClr val="bg1"/>
                </a:solidFill>
                <a:latin typeface="微软雅黑" pitchFamily="34" charset="-122"/>
                <a:sym typeface="+mn-ea"/>
              </a:rPr>
              <a:t>幼稚园课程的编制原则</a:t>
            </a:r>
            <a:endParaRPr lang="zh-CN" altLang="en-US" sz="2800" b="1" dirty="0">
              <a:solidFill>
                <a:schemeClr val="bg1"/>
              </a:solidFill>
              <a:latin typeface="微软雅黑" pitchFamily="34" charset="-122"/>
              <a:ea typeface="微软雅黑" pitchFamily="34" charset="-122"/>
              <a:cs typeface="+mn-ea"/>
              <a:sym typeface="+mn-ea"/>
            </a:endParaRPr>
          </a:p>
        </p:txBody>
      </p:sp>
      <p:sp>
        <p:nvSpPr>
          <p:cNvPr id="7" name="椭圆 3"/>
          <p:cNvSpPr>
            <a:spLocks noChangeArrowheads="1"/>
          </p:cNvSpPr>
          <p:nvPr>
            <p:custDataLst>
              <p:tags r:id="rId4"/>
            </p:custDataLst>
          </p:nvPr>
        </p:nvSpPr>
        <p:spPr bwMode="auto">
          <a:xfrm>
            <a:off x="7412933" y="3157405"/>
            <a:ext cx="2724470" cy="789465"/>
          </a:xfrm>
          <a:prstGeom prst="roundRect">
            <a:avLst/>
          </a:prstGeom>
          <a:solidFill>
            <a:srgbClr val="ED7D31"/>
          </a:solidFill>
          <a:ln w="57150" cmpd="sng">
            <a:solidFill>
              <a:sysClr val="window" lastClr="FFFFFF"/>
            </a:solidFill>
            <a:round/>
          </a:ln>
        </p:spPr>
        <p:txBody>
          <a:bodyPr anchor="ctr"/>
          <a:lstStyle>
            <a:lvl1pPr>
              <a:defRPr>
                <a:solidFill>
                  <a:sysClr val="windowText" lastClr="000000"/>
                </a:solidFill>
                <a:latin typeface="Calibri" charset="0"/>
                <a:ea typeface="微软雅黑" pitchFamily="34" charset="-122"/>
              </a:defRPr>
            </a:lvl1pPr>
            <a:lvl2pPr marL="742950" indent="-285750">
              <a:defRPr>
                <a:solidFill>
                  <a:sysClr val="windowText" lastClr="000000"/>
                </a:solidFill>
                <a:latin typeface="Calibri" charset="0"/>
                <a:ea typeface="微软雅黑" pitchFamily="34" charset="-122"/>
              </a:defRPr>
            </a:lvl2pPr>
            <a:lvl3pPr marL="1143000" indent="-228600">
              <a:defRPr>
                <a:solidFill>
                  <a:sysClr val="windowText" lastClr="000000"/>
                </a:solidFill>
                <a:latin typeface="Calibri" charset="0"/>
                <a:ea typeface="微软雅黑" pitchFamily="34" charset="-122"/>
              </a:defRPr>
            </a:lvl3pPr>
            <a:lvl4pPr marL="1600200" indent="-228600">
              <a:defRPr>
                <a:solidFill>
                  <a:sysClr val="windowText" lastClr="000000"/>
                </a:solidFill>
                <a:latin typeface="Calibri" charset="0"/>
                <a:ea typeface="微软雅黑" pitchFamily="34" charset="-122"/>
              </a:defRPr>
            </a:lvl4pPr>
            <a:lvl5pPr marL="2057400" indent="-228600">
              <a:defRPr>
                <a:solidFill>
                  <a:sysClr val="windowText" lastClr="000000"/>
                </a:solidFill>
                <a:latin typeface="Calibri" charset="0"/>
                <a:ea typeface="微软雅黑"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charset="0"/>
                <a:ea typeface="微软雅黑"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charset="0"/>
                <a:ea typeface="微软雅黑"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charset="0"/>
                <a:ea typeface="微软雅黑"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charset="0"/>
                <a:ea typeface="微软雅黑" pitchFamily="34" charset="-122"/>
              </a:defRPr>
            </a:lvl9pPr>
          </a:lstStyle>
          <a:p>
            <a:pPr algn="ctr" eaLnBrk="1" hangingPunct="1"/>
            <a:r>
              <a:rPr lang="en-US" altLang="zh-CN" sz="2400">
                <a:solidFill>
                  <a:sysClr val="window" lastClr="FFFFFF"/>
                </a:solidFill>
                <a:latin typeface="Arial" panose="020B0604020202020204" pitchFamily="34" charset="0"/>
                <a:ea typeface="黑体" charset="0"/>
              </a:rPr>
              <a:t>偏重直接经验原则</a:t>
            </a:r>
            <a:endParaRPr lang="en-US" altLang="zh-CN" sz="2400">
              <a:solidFill>
                <a:sysClr val="window" lastClr="FFFFFF"/>
              </a:solidFill>
              <a:latin typeface="Arial" panose="020B0604020202020204" pitchFamily="34" charset="0"/>
              <a:ea typeface="黑体" charset="0"/>
            </a:endParaRPr>
          </a:p>
        </p:txBody>
      </p:sp>
      <p:sp>
        <p:nvSpPr>
          <p:cNvPr id="15" name="椭圆 13"/>
          <p:cNvSpPr>
            <a:spLocks noChangeArrowheads="1"/>
          </p:cNvSpPr>
          <p:nvPr>
            <p:custDataLst>
              <p:tags r:id="rId5"/>
            </p:custDataLst>
          </p:nvPr>
        </p:nvSpPr>
        <p:spPr bwMode="auto">
          <a:xfrm>
            <a:off x="7440596" y="4185199"/>
            <a:ext cx="2767029" cy="788756"/>
          </a:xfrm>
          <a:prstGeom prst="roundRect">
            <a:avLst/>
          </a:prstGeom>
          <a:solidFill>
            <a:srgbClr val="A5A5A5"/>
          </a:solidFill>
          <a:ln w="57150" cmpd="sng">
            <a:solidFill>
              <a:sysClr val="window" lastClr="FFFFFF"/>
            </a:solidFill>
            <a:round/>
          </a:ln>
        </p:spPr>
        <p:txBody>
          <a:bodyPr anchor="ctr"/>
          <a:lstStyle>
            <a:lvl1pPr>
              <a:defRPr>
                <a:solidFill>
                  <a:sysClr val="windowText" lastClr="000000"/>
                </a:solidFill>
                <a:latin typeface="Calibri" charset="0"/>
                <a:ea typeface="微软雅黑" pitchFamily="34" charset="-122"/>
              </a:defRPr>
            </a:lvl1pPr>
            <a:lvl2pPr marL="742950" indent="-285750">
              <a:defRPr>
                <a:solidFill>
                  <a:sysClr val="windowText" lastClr="000000"/>
                </a:solidFill>
                <a:latin typeface="Calibri" charset="0"/>
                <a:ea typeface="微软雅黑" pitchFamily="34" charset="-122"/>
              </a:defRPr>
            </a:lvl2pPr>
            <a:lvl3pPr marL="1143000" indent="-228600">
              <a:defRPr>
                <a:solidFill>
                  <a:sysClr val="windowText" lastClr="000000"/>
                </a:solidFill>
                <a:latin typeface="Calibri" charset="0"/>
                <a:ea typeface="微软雅黑" pitchFamily="34" charset="-122"/>
              </a:defRPr>
            </a:lvl3pPr>
            <a:lvl4pPr marL="1600200" indent="-228600">
              <a:defRPr>
                <a:solidFill>
                  <a:sysClr val="windowText" lastClr="000000"/>
                </a:solidFill>
                <a:latin typeface="Calibri" charset="0"/>
                <a:ea typeface="微软雅黑" pitchFamily="34" charset="-122"/>
              </a:defRPr>
            </a:lvl4pPr>
            <a:lvl5pPr marL="2057400" indent="-228600">
              <a:defRPr>
                <a:solidFill>
                  <a:sysClr val="windowText" lastClr="000000"/>
                </a:solidFill>
                <a:latin typeface="Calibri" charset="0"/>
                <a:ea typeface="微软雅黑" pitchFamily="34" charset="-122"/>
              </a:defRPr>
            </a:lvl5pPr>
            <a:lvl6pPr marL="2514600" indent="-228600" eaLnBrk="0" fontAlgn="base" hangingPunct="0">
              <a:spcBef>
                <a:spcPct val="0"/>
              </a:spcBef>
              <a:spcAft>
                <a:spcPct val="0"/>
              </a:spcAft>
              <a:buFont typeface="Arial" panose="020B0604020202020204" pitchFamily="34" charset="0"/>
              <a:defRPr>
                <a:solidFill>
                  <a:sysClr val="windowText" lastClr="000000"/>
                </a:solidFill>
                <a:latin typeface="Calibri" charset="0"/>
                <a:ea typeface="微软雅黑" pitchFamily="34" charset="-122"/>
              </a:defRPr>
            </a:lvl6pPr>
            <a:lvl7pPr marL="2971800" indent="-228600" eaLnBrk="0" fontAlgn="base" hangingPunct="0">
              <a:spcBef>
                <a:spcPct val="0"/>
              </a:spcBef>
              <a:spcAft>
                <a:spcPct val="0"/>
              </a:spcAft>
              <a:buFont typeface="Arial" panose="020B0604020202020204" pitchFamily="34" charset="0"/>
              <a:defRPr>
                <a:solidFill>
                  <a:sysClr val="windowText" lastClr="000000"/>
                </a:solidFill>
                <a:latin typeface="Calibri" charset="0"/>
                <a:ea typeface="微软雅黑" pitchFamily="34" charset="-122"/>
              </a:defRPr>
            </a:lvl7pPr>
            <a:lvl8pPr marL="3429000" indent="-228600" eaLnBrk="0" fontAlgn="base" hangingPunct="0">
              <a:spcBef>
                <a:spcPct val="0"/>
              </a:spcBef>
              <a:spcAft>
                <a:spcPct val="0"/>
              </a:spcAft>
              <a:buFont typeface="Arial" panose="020B0604020202020204" pitchFamily="34" charset="0"/>
              <a:defRPr>
                <a:solidFill>
                  <a:sysClr val="windowText" lastClr="000000"/>
                </a:solidFill>
                <a:latin typeface="Calibri" charset="0"/>
                <a:ea typeface="微软雅黑" pitchFamily="34" charset="-122"/>
              </a:defRPr>
            </a:lvl8pPr>
            <a:lvl9pPr marL="3886200" indent="-228600" eaLnBrk="0" fontAlgn="base" hangingPunct="0">
              <a:spcBef>
                <a:spcPct val="0"/>
              </a:spcBef>
              <a:spcAft>
                <a:spcPct val="0"/>
              </a:spcAft>
              <a:buFont typeface="Arial" panose="020B0604020202020204" pitchFamily="34" charset="0"/>
              <a:defRPr>
                <a:solidFill>
                  <a:sysClr val="windowText" lastClr="000000"/>
                </a:solidFill>
                <a:latin typeface="Calibri" charset="0"/>
                <a:ea typeface="微软雅黑" pitchFamily="34" charset="-122"/>
              </a:defRPr>
            </a:lvl9pPr>
          </a:lstStyle>
          <a:p>
            <a:pPr algn="ctr" eaLnBrk="1" hangingPunct="1"/>
            <a:r>
              <a:rPr lang="en-US" altLang="zh-CN" sz="2400">
                <a:solidFill>
                  <a:sysClr val="window" lastClr="FFFFFF"/>
                </a:solidFill>
                <a:latin typeface="Arial" panose="020B0604020202020204" pitchFamily="34" charset="0"/>
                <a:ea typeface="黑体" charset="0"/>
              </a:rPr>
              <a:t>偏重个体发展原则</a:t>
            </a:r>
            <a:endParaRPr lang="en-US" altLang="zh-CN" sz="2400">
              <a:solidFill>
                <a:sysClr val="window" lastClr="FFFFFF"/>
              </a:solidFill>
              <a:latin typeface="Arial" panose="020B0604020202020204" pitchFamily="34" charset="0"/>
              <a:ea typeface="黑体" charset="0"/>
            </a:endParaRPr>
          </a:p>
        </p:txBody>
      </p:sp>
      <p:cxnSp>
        <p:nvCxnSpPr>
          <p:cNvPr id="16" name="肘形连接符 17"/>
          <p:cNvCxnSpPr>
            <a:cxnSpLocks noChangeShapeType="1"/>
            <a:stCxn id="6" idx="6"/>
            <a:endCxn id="5" idx="1"/>
          </p:cNvCxnSpPr>
          <p:nvPr>
            <p:custDataLst>
              <p:tags r:id="rId6"/>
            </p:custDataLst>
          </p:nvPr>
        </p:nvCxnSpPr>
        <p:spPr bwMode="auto">
          <a:xfrm flipV="1">
            <a:off x="6932295" y="2525395"/>
            <a:ext cx="480695" cy="1029335"/>
          </a:xfrm>
          <a:prstGeom prst="bentConnector3">
            <a:avLst>
              <a:gd name="adj1" fmla="val 50066"/>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cxnSp>
        <p:nvCxnSpPr>
          <p:cNvPr id="24" name="肘形连接符 18"/>
          <p:cNvCxnSpPr>
            <a:cxnSpLocks noChangeShapeType="1"/>
            <a:stCxn id="6" idx="6"/>
            <a:endCxn id="7" idx="1"/>
          </p:cNvCxnSpPr>
          <p:nvPr>
            <p:custDataLst>
              <p:tags r:id="rId7"/>
            </p:custDataLst>
          </p:nvPr>
        </p:nvCxnSpPr>
        <p:spPr bwMode="auto">
          <a:xfrm flipV="1">
            <a:off x="6932295" y="3552190"/>
            <a:ext cx="480695" cy="2540"/>
          </a:xfrm>
          <a:prstGeom prst="bentConnector3">
            <a:avLst>
              <a:gd name="adj1" fmla="val 50066"/>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cxnSp>
        <p:nvCxnSpPr>
          <p:cNvPr id="25" name="肘形连接符 19"/>
          <p:cNvCxnSpPr>
            <a:cxnSpLocks noChangeShapeType="1"/>
            <a:stCxn id="6" idx="6"/>
            <a:endCxn id="15" idx="1"/>
          </p:cNvCxnSpPr>
          <p:nvPr>
            <p:custDataLst>
              <p:tags r:id="rId8"/>
            </p:custDataLst>
          </p:nvPr>
        </p:nvCxnSpPr>
        <p:spPr bwMode="auto">
          <a:xfrm>
            <a:off x="6932729" y="3555330"/>
            <a:ext cx="507868" cy="1024247"/>
          </a:xfrm>
          <a:prstGeom prst="bentConnector3">
            <a:avLst>
              <a:gd name="adj1" fmla="val 50000"/>
            </a:avLst>
          </a:prstGeom>
          <a:noFill/>
          <a:ln w="28575" cmpd="sng">
            <a:solidFill>
              <a:sysClr val="window" lastClr="FFFFFF">
                <a:lumMod val="65000"/>
              </a:sysClr>
            </a:solidFill>
            <a:prstDash val="sysDot"/>
            <a:miter lim="800000"/>
            <a:tailEnd type="triangle" w="med" len="med"/>
          </a:ln>
          <a:extLst>
            <a:ext uri="{909E8E84-426E-40DD-AFC4-6F175D3DCCD1}">
              <a14:hiddenFill xmlns:a14="http://schemas.microsoft.com/office/drawing/2010/main">
                <a:noFill/>
              </a14:hiddenFill>
            </a:ext>
          </a:extLst>
        </p:spPr>
      </p:cxnSp>
      <p:sp>
        <p:nvSpPr>
          <p:cNvPr id="3" name="文本框 2"/>
          <p:cNvSpPr txBox="1"/>
          <p:nvPr/>
        </p:nvSpPr>
        <p:spPr>
          <a:xfrm>
            <a:off x="5877560" y="3254375"/>
            <a:ext cx="1334135" cy="368300"/>
          </a:xfrm>
          <a:prstGeom prst="rect">
            <a:avLst/>
          </a:prstGeom>
          <a:noFill/>
        </p:spPr>
        <p:txBody>
          <a:bodyPr wrap="square" rtlCol="0">
            <a:spAutoFit/>
          </a:bodyPr>
          <a:p>
            <a:endParaRPr lang="zh-CN" altLang="en-US"/>
          </a:p>
        </p:txBody>
      </p:sp>
    </p:spTree>
    <p:custDataLst>
      <p:tags r:id="rId9"/>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 张雪门的“行为课程”</a:t>
            </a:r>
            <a:endParaRPr lang="zh-CN" altLang="en-US" dirty="0"/>
          </a:p>
        </p:txBody>
      </p:sp>
      <p:sp>
        <p:nvSpPr>
          <p:cNvPr id="21" name="文本框 20"/>
          <p:cNvSpPr txBox="1"/>
          <p:nvPr/>
        </p:nvSpPr>
        <p:spPr>
          <a:xfrm>
            <a:off x="1370965" y="1210310"/>
            <a:ext cx="5669915" cy="645160"/>
          </a:xfrm>
          <a:prstGeom prst="rect">
            <a:avLst/>
          </a:prstGeom>
          <a:noFill/>
        </p:spPr>
        <p:txBody>
          <a:bodyPr wrap="square" rtlCol="0">
            <a:spAutoFit/>
          </a:bodyPr>
          <a:lstStyle/>
          <a:p>
            <a:pPr>
              <a:lnSpc>
                <a:spcPct val="150000"/>
              </a:lnSpc>
            </a:pPr>
            <a:r>
              <a:rPr lang="en-US" altLang="zh-CN" sz="2400" b="1" dirty="0">
                <a:solidFill>
                  <a:schemeClr val="accent5">
                    <a:lumMod val="75000"/>
                  </a:schemeClr>
                </a:solidFill>
                <a:latin typeface="微软雅黑" pitchFamily="34" charset="-122"/>
                <a:ea typeface="微软雅黑" pitchFamily="34" charset="-122"/>
              </a:rPr>
              <a:t>2. </a:t>
            </a:r>
            <a:r>
              <a:rPr lang="zh-CN" altLang="en-US" sz="2400" b="1" dirty="0">
                <a:solidFill>
                  <a:schemeClr val="accent5">
                    <a:lumMod val="75000"/>
                  </a:schemeClr>
                </a:solidFill>
                <a:latin typeface="微软雅黑" pitchFamily="34" charset="-122"/>
                <a:ea typeface="微软雅黑" pitchFamily="34" charset="-122"/>
              </a:rPr>
              <a:t>课程内容来源于儿童直接的活动</a:t>
            </a:r>
            <a:endParaRPr lang="zh-CN" altLang="en-US" sz="2400" b="1" dirty="0">
              <a:solidFill>
                <a:schemeClr val="accent5">
                  <a:lumMod val="75000"/>
                </a:schemeClr>
              </a:solidFill>
              <a:latin typeface="微软雅黑" pitchFamily="34" charset="-122"/>
              <a:ea typeface="微软雅黑" pitchFamily="34" charset="-122"/>
            </a:endParaRPr>
          </a:p>
        </p:txBody>
      </p:sp>
      <p:sp>
        <p:nvSpPr>
          <p:cNvPr id="3" name="矩形 2"/>
          <p:cNvSpPr/>
          <p:nvPr/>
        </p:nvSpPr>
        <p:spPr>
          <a:xfrm>
            <a:off x="2198615" y="2692985"/>
            <a:ext cx="6174271" cy="2122805"/>
          </a:xfrm>
          <a:prstGeom prst="rect">
            <a:avLst/>
          </a:prstGeom>
        </p:spPr>
        <p:txBody>
          <a:bodyPr wrap="square">
            <a:spAutoFit/>
          </a:bodyPr>
          <a:lstStyle/>
          <a:p>
            <a:pPr marL="342900" indent="-342900">
              <a:lnSpc>
                <a:spcPct val="150000"/>
              </a:lnSpc>
              <a:spcAft>
                <a:spcPts val="0"/>
              </a:spcAft>
              <a:buFont typeface="Wingdings" panose="05000000000000000000" charset="0"/>
              <a:buChar char=""/>
            </a:pPr>
            <a:r>
              <a:rPr lang="zh-CN" altLang="en-US" sz="2200" dirty="0">
                <a:solidFill>
                  <a:schemeClr val="tx1"/>
                </a:solidFill>
                <a:latin typeface="黑体" pitchFamily="49" charset="-122"/>
                <a:ea typeface="黑体" pitchFamily="49" charset="-122"/>
                <a:cs typeface="Times New Roman" panose="02020603050405020304" pitchFamily="18" charset="0"/>
              </a:rPr>
              <a:t>①儿童的自发活动</a:t>
            </a:r>
            <a:r>
              <a:rPr lang="en-US" altLang="zh-CN" sz="2200" dirty="0">
                <a:solidFill>
                  <a:schemeClr val="tx1"/>
                </a:solidFill>
                <a:latin typeface="黑体" pitchFamily="49" charset="-122"/>
                <a:ea typeface="黑体" pitchFamily="49" charset="-122"/>
                <a:cs typeface="Times New Roman" panose="02020603050405020304" pitchFamily="18" charset="0"/>
              </a:rPr>
              <a:t>;</a:t>
            </a:r>
            <a:endParaRPr lang="en-US" altLang="zh-CN" sz="2200" dirty="0">
              <a:solidFill>
                <a:schemeClr val="tx1"/>
              </a:solidFill>
              <a:latin typeface="黑体" pitchFamily="49" charset="-122"/>
              <a:ea typeface="黑体" pitchFamily="49" charset="-122"/>
              <a:cs typeface="Times New Roman" panose="02020603050405020304" pitchFamily="18" charset="0"/>
            </a:endParaRPr>
          </a:p>
          <a:p>
            <a:pPr marL="342900" indent="-342900">
              <a:lnSpc>
                <a:spcPct val="150000"/>
              </a:lnSpc>
              <a:spcAft>
                <a:spcPts val="0"/>
              </a:spcAft>
              <a:buFont typeface="Wingdings" panose="05000000000000000000" charset="0"/>
              <a:buChar char=""/>
            </a:pPr>
            <a:r>
              <a:rPr lang="en-US" altLang="zh-CN" sz="2200" dirty="0">
                <a:solidFill>
                  <a:schemeClr val="tx1"/>
                </a:solidFill>
                <a:latin typeface="黑体" pitchFamily="49" charset="-122"/>
                <a:ea typeface="黑体" pitchFamily="49" charset="-122"/>
                <a:cs typeface="Times New Roman" panose="02020603050405020304" pitchFamily="18" charset="0"/>
              </a:rPr>
              <a:t>②</a:t>
            </a:r>
            <a:r>
              <a:rPr lang="zh-CN" altLang="en-US" sz="2200" dirty="0">
                <a:solidFill>
                  <a:schemeClr val="tx1"/>
                </a:solidFill>
                <a:latin typeface="黑体" pitchFamily="49" charset="-122"/>
                <a:ea typeface="黑体" pitchFamily="49" charset="-122"/>
                <a:cs typeface="Times New Roman" panose="02020603050405020304" pitchFamily="18" charset="0"/>
              </a:rPr>
              <a:t>儿童与自然界接触而产生的活动</a:t>
            </a:r>
            <a:r>
              <a:rPr lang="en-US" altLang="zh-CN" sz="2200" dirty="0">
                <a:solidFill>
                  <a:schemeClr val="tx1"/>
                </a:solidFill>
                <a:latin typeface="黑体" pitchFamily="49" charset="-122"/>
                <a:ea typeface="黑体" pitchFamily="49" charset="-122"/>
                <a:cs typeface="Times New Roman" panose="02020603050405020304" pitchFamily="18" charset="0"/>
              </a:rPr>
              <a:t>;</a:t>
            </a:r>
            <a:endParaRPr lang="en-US" altLang="zh-CN" sz="2200" dirty="0">
              <a:solidFill>
                <a:schemeClr val="tx1"/>
              </a:solidFill>
              <a:latin typeface="黑体" pitchFamily="49" charset="-122"/>
              <a:ea typeface="黑体" pitchFamily="49" charset="-122"/>
              <a:cs typeface="Times New Roman" panose="02020603050405020304" pitchFamily="18" charset="0"/>
            </a:endParaRPr>
          </a:p>
          <a:p>
            <a:pPr marL="342900" indent="-342900">
              <a:lnSpc>
                <a:spcPct val="150000"/>
              </a:lnSpc>
              <a:spcAft>
                <a:spcPts val="0"/>
              </a:spcAft>
              <a:buFont typeface="Wingdings" panose="05000000000000000000" charset="0"/>
              <a:buChar char=""/>
            </a:pPr>
            <a:r>
              <a:rPr lang="en-US" altLang="zh-CN" sz="2200" dirty="0">
                <a:solidFill>
                  <a:schemeClr val="tx1"/>
                </a:solidFill>
                <a:latin typeface="黑体" pitchFamily="49" charset="-122"/>
                <a:ea typeface="黑体" pitchFamily="49" charset="-122"/>
                <a:cs typeface="Times New Roman" panose="02020603050405020304" pitchFamily="18" charset="0"/>
              </a:rPr>
              <a:t>③</a:t>
            </a:r>
            <a:r>
              <a:rPr lang="zh-CN" altLang="en-US" sz="2200" dirty="0">
                <a:solidFill>
                  <a:schemeClr val="tx1"/>
                </a:solidFill>
                <a:latin typeface="黑体" pitchFamily="49" charset="-122"/>
                <a:ea typeface="黑体" pitchFamily="49" charset="-122"/>
                <a:cs typeface="Times New Roman" panose="02020603050405020304" pitchFamily="18" charset="0"/>
              </a:rPr>
              <a:t>儿童与人、事、物接触而产生的活动</a:t>
            </a:r>
            <a:r>
              <a:rPr lang="en-US" altLang="zh-CN" sz="2200" dirty="0">
                <a:solidFill>
                  <a:schemeClr val="tx1"/>
                </a:solidFill>
                <a:latin typeface="黑体" pitchFamily="49" charset="-122"/>
                <a:ea typeface="黑体" pitchFamily="49" charset="-122"/>
                <a:cs typeface="Times New Roman" panose="02020603050405020304" pitchFamily="18" charset="0"/>
              </a:rPr>
              <a:t>;</a:t>
            </a:r>
            <a:endParaRPr lang="en-US" altLang="zh-CN" sz="2200" dirty="0">
              <a:solidFill>
                <a:schemeClr val="tx1"/>
              </a:solidFill>
              <a:latin typeface="黑体" pitchFamily="49" charset="-122"/>
              <a:ea typeface="黑体" pitchFamily="49" charset="-122"/>
              <a:cs typeface="Times New Roman" panose="02020603050405020304" pitchFamily="18" charset="0"/>
            </a:endParaRPr>
          </a:p>
          <a:p>
            <a:pPr marL="342900" indent="-342900">
              <a:lnSpc>
                <a:spcPct val="150000"/>
              </a:lnSpc>
              <a:spcAft>
                <a:spcPts val="0"/>
              </a:spcAft>
              <a:buFont typeface="Wingdings" panose="05000000000000000000" charset="0"/>
              <a:buChar char=""/>
            </a:pPr>
            <a:r>
              <a:rPr lang="en-US" altLang="zh-CN" sz="2200" dirty="0">
                <a:solidFill>
                  <a:schemeClr val="tx1"/>
                </a:solidFill>
                <a:latin typeface="黑体" pitchFamily="49" charset="-122"/>
                <a:ea typeface="黑体" pitchFamily="49" charset="-122"/>
                <a:cs typeface="Times New Roman" panose="02020603050405020304" pitchFamily="18" charset="0"/>
              </a:rPr>
              <a:t>④</a:t>
            </a:r>
            <a:r>
              <a:rPr lang="zh-CN" altLang="en-US" sz="2200" dirty="0">
                <a:solidFill>
                  <a:schemeClr val="tx1"/>
                </a:solidFill>
                <a:latin typeface="黑体" pitchFamily="49" charset="-122"/>
                <a:ea typeface="黑体" pitchFamily="49" charset="-122"/>
                <a:cs typeface="Times New Roman" panose="02020603050405020304" pitchFamily="18" charset="0"/>
              </a:rPr>
              <a:t>人类智慧活动而产生的合乎儿童需要的经验。</a:t>
            </a:r>
            <a:endParaRPr lang="zh-CN" altLang="en-US" sz="2200" dirty="0">
              <a:solidFill>
                <a:schemeClr val="tx1"/>
              </a:solidFill>
              <a:latin typeface="黑体" pitchFamily="49" charset="-122"/>
              <a:ea typeface="黑体" pitchFamily="49" charset="-122"/>
              <a:cs typeface="Times New Roman" panose="02020603050405020304" pitchFamily="18" charset="0"/>
            </a:endParaRPr>
          </a:p>
        </p:txBody>
      </p:sp>
      <p:sp>
        <p:nvSpPr>
          <p:cNvPr id="100" name="文本框 99"/>
          <p:cNvSpPr txBox="1"/>
          <p:nvPr/>
        </p:nvSpPr>
        <p:spPr>
          <a:xfrm>
            <a:off x="2022475" y="2056130"/>
            <a:ext cx="6238875" cy="429895"/>
          </a:xfrm>
          <a:prstGeom prst="rect">
            <a:avLst/>
          </a:prstGeom>
          <a:noFill/>
          <a:ln w="9525">
            <a:noFill/>
          </a:ln>
        </p:spPr>
        <p:txBody>
          <a:bodyPr wrap="square">
            <a:spAutoFit/>
          </a:bodyPr>
          <a:p>
            <a:pPr marL="0" indent="0" algn="l"/>
            <a:r>
              <a:rPr lang="zh-CN" sz="2200" b="0">
                <a:solidFill>
                  <a:schemeClr val="accent2">
                    <a:lumMod val="75000"/>
                  </a:schemeClr>
                </a:solidFill>
                <a:cs typeface="宋体" charset="0"/>
              </a:rPr>
              <a:t>可以构成幼稚园课程内容的儿童直接活动有</a:t>
            </a:r>
            <a:endParaRPr lang="zh-CN" altLang="en-US" sz="2200" b="0">
              <a:solidFill>
                <a:schemeClr val="accent2">
                  <a:lumMod val="75000"/>
                </a:schemeClr>
              </a:solidFill>
              <a:cs typeface="宋体" charset="0"/>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 张雪门的“行为课程”</a:t>
            </a:r>
            <a:endParaRPr lang="zh-CN" altLang="en-US" dirty="0"/>
          </a:p>
        </p:txBody>
      </p:sp>
      <p:sp>
        <p:nvSpPr>
          <p:cNvPr id="21" name="文本框 20"/>
          <p:cNvSpPr txBox="1"/>
          <p:nvPr/>
        </p:nvSpPr>
        <p:spPr>
          <a:xfrm>
            <a:off x="1527811" y="2186850"/>
            <a:ext cx="9309065" cy="1615827"/>
          </a:xfrm>
          <a:prstGeom prst="rect">
            <a:avLst/>
          </a:prstGeom>
          <a:noFill/>
        </p:spPr>
        <p:txBody>
          <a:bodyPr wrap="square" rtlCol="0">
            <a:spAutoFit/>
          </a:bodyPr>
          <a:lstStyle/>
          <a:p>
            <a:pPr indent="457200">
              <a:lnSpc>
                <a:spcPct val="150000"/>
              </a:lnSpc>
            </a:pPr>
            <a:r>
              <a:rPr lang="zh-CN" altLang="en-US" sz="2200" dirty="0">
                <a:solidFill>
                  <a:schemeClr val="bg2">
                    <a:lumMod val="25000"/>
                  </a:schemeClr>
                </a:solidFill>
                <a:latin typeface="微软雅黑" pitchFamily="34" charset="-122"/>
                <a:ea typeface="微软雅黑" pitchFamily="34" charset="-122"/>
              </a:rPr>
              <a:t>行为课程系单元教学。行为课程“</a:t>
            </a:r>
            <a:r>
              <a:rPr lang="zh-CN" altLang="en-US" sz="2200" dirty="0">
                <a:solidFill>
                  <a:schemeClr val="accent2">
                    <a:lumMod val="75000"/>
                  </a:schemeClr>
                </a:solidFill>
                <a:latin typeface="微软雅黑" pitchFamily="34" charset="-122"/>
                <a:ea typeface="微软雅黑" pitchFamily="34" charset="-122"/>
              </a:rPr>
              <a:t>以行为为中心，以设计为过程</a:t>
            </a:r>
            <a:r>
              <a:rPr lang="en-US" altLang="zh-CN" sz="2200" dirty="0">
                <a:solidFill>
                  <a:schemeClr val="bg2">
                    <a:lumMod val="25000"/>
                  </a:schemeClr>
                </a:solidFill>
                <a:latin typeface="微软雅黑" pitchFamily="34" charset="-122"/>
                <a:ea typeface="微软雅黑" pitchFamily="34" charset="-122"/>
              </a:rPr>
              <a:t>”</a:t>
            </a:r>
            <a:r>
              <a:rPr lang="zh-CN" altLang="en-US" sz="2200" dirty="0">
                <a:solidFill>
                  <a:schemeClr val="bg2">
                    <a:lumMod val="25000"/>
                  </a:schemeClr>
                </a:solidFill>
                <a:latin typeface="微软雅黑" pitchFamily="34" charset="-122"/>
                <a:ea typeface="微软雅黑" pitchFamily="34" charset="-122"/>
              </a:rPr>
              <a:t>。</a:t>
            </a:r>
            <a:endParaRPr lang="en-US" altLang="zh-CN" sz="2200" dirty="0">
              <a:solidFill>
                <a:schemeClr val="bg2">
                  <a:lumMod val="25000"/>
                </a:schemeClr>
              </a:solidFill>
              <a:latin typeface="微软雅黑" pitchFamily="34" charset="-122"/>
              <a:ea typeface="微软雅黑" pitchFamily="34" charset="-122"/>
            </a:endParaRPr>
          </a:p>
          <a:p>
            <a:pPr indent="457200">
              <a:lnSpc>
                <a:spcPct val="150000"/>
              </a:lnSpc>
            </a:pPr>
            <a:r>
              <a:rPr lang="zh-CN" altLang="en-US" sz="2200" dirty="0">
                <a:solidFill>
                  <a:schemeClr val="bg2">
                    <a:lumMod val="25000"/>
                  </a:schemeClr>
                </a:solidFill>
                <a:latin typeface="微软雅黑" pitchFamily="34" charset="-122"/>
                <a:ea typeface="微软雅黑" pitchFamily="34" charset="-122"/>
              </a:rPr>
              <a:t>行为课程内容的选择和组织，是按节气的变化，根据儿童生活环境中会出现的事物。</a:t>
            </a:r>
            <a:endParaRPr lang="zh-CN" altLang="en-US" sz="2200" dirty="0">
              <a:solidFill>
                <a:schemeClr val="bg2">
                  <a:lumMod val="25000"/>
                </a:schemeClr>
              </a:solidFill>
              <a:latin typeface="微软雅黑" pitchFamily="34" charset="-122"/>
              <a:ea typeface="微软雅黑" pitchFamily="34" charset="-122"/>
            </a:endParaRPr>
          </a:p>
        </p:txBody>
      </p:sp>
      <p:sp>
        <p:nvSpPr>
          <p:cNvPr id="3" name="文本框 2"/>
          <p:cNvSpPr txBox="1"/>
          <p:nvPr/>
        </p:nvSpPr>
        <p:spPr>
          <a:xfrm>
            <a:off x="1370965" y="1210310"/>
            <a:ext cx="5669915" cy="645160"/>
          </a:xfrm>
          <a:prstGeom prst="rect">
            <a:avLst/>
          </a:prstGeom>
          <a:noFill/>
        </p:spPr>
        <p:txBody>
          <a:bodyPr wrap="square" rtlCol="0">
            <a:spAutoFit/>
          </a:bodyPr>
          <a:p>
            <a:pPr>
              <a:lnSpc>
                <a:spcPct val="150000"/>
              </a:lnSpc>
            </a:pPr>
            <a:r>
              <a:rPr lang="en-US" altLang="zh-CN" sz="2400" b="1" dirty="0">
                <a:solidFill>
                  <a:schemeClr val="accent5">
                    <a:lumMod val="75000"/>
                  </a:schemeClr>
                </a:solidFill>
                <a:latin typeface="微软雅黑" pitchFamily="34" charset="-122"/>
                <a:ea typeface="微软雅黑" pitchFamily="34" charset="-122"/>
              </a:rPr>
              <a:t>2. </a:t>
            </a:r>
            <a:r>
              <a:rPr lang="zh-CN" altLang="en-US" sz="2400" b="1" dirty="0">
                <a:solidFill>
                  <a:schemeClr val="accent5">
                    <a:lumMod val="75000"/>
                  </a:schemeClr>
                </a:solidFill>
                <a:latin typeface="微软雅黑" pitchFamily="34" charset="-122"/>
                <a:ea typeface="微软雅黑" pitchFamily="34" charset="-122"/>
              </a:rPr>
              <a:t>课程内容来源于儿童直接的活动</a:t>
            </a:r>
            <a:endParaRPr lang="zh-CN" altLang="en-US" sz="2400" b="1" dirty="0">
              <a:solidFill>
                <a:schemeClr val="accent5">
                  <a:lumMod val="75000"/>
                </a:schemeClr>
              </a:solidFill>
              <a:latin typeface="微软雅黑" pitchFamily="34" charset="-122"/>
              <a:ea typeface="微软雅黑" pitchFamily="34"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4023678" y="2952750"/>
            <a:ext cx="6286500" cy="70675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我国幼儿园课程变革的历史</a:t>
            </a:r>
            <a:endPar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p:txBody>
      </p:sp>
      <p:sp>
        <p:nvSpPr>
          <p:cNvPr id="2" name="圆角矩形 1"/>
          <p:cNvSpPr/>
          <p:nvPr>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p>
            <a:pPr algn="r"/>
            <a:r>
              <a:rPr lang="zh-CN" altLang="en-US" sz="5400" b="1">
                <a:solidFill>
                  <a:schemeClr val="bg1"/>
                </a:solidFill>
                <a:sym typeface="+mn-ea"/>
              </a:rPr>
              <a:t>第一节</a:t>
            </a:r>
            <a:endParaRPr lang="zh-CN" altLang="en-US" sz="5400" b="1">
              <a:solidFill>
                <a:schemeClr val="bg1"/>
              </a:solidFill>
              <a:sym typeface="+mn-ea"/>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 张雪门的“行为课程”</a:t>
            </a:r>
            <a:endParaRPr lang="zh-CN" altLang="en-US" dirty="0"/>
          </a:p>
        </p:txBody>
      </p:sp>
      <p:sp>
        <p:nvSpPr>
          <p:cNvPr id="21" name="文本框 20"/>
          <p:cNvSpPr txBox="1"/>
          <p:nvPr/>
        </p:nvSpPr>
        <p:spPr>
          <a:xfrm>
            <a:off x="1527811" y="2186850"/>
            <a:ext cx="9309065" cy="1614805"/>
          </a:xfrm>
          <a:prstGeom prst="rect">
            <a:avLst/>
          </a:prstGeom>
          <a:noFill/>
        </p:spPr>
        <p:txBody>
          <a:bodyPr wrap="square" rtlCol="0">
            <a:spAutoFit/>
          </a:bodyPr>
          <a:lstStyle/>
          <a:p>
            <a:pPr indent="457200">
              <a:lnSpc>
                <a:spcPct val="150000"/>
              </a:lnSpc>
            </a:pPr>
            <a:r>
              <a:rPr lang="zh-CN" altLang="en-US" sz="2200" dirty="0">
                <a:solidFill>
                  <a:schemeClr val="bg2">
                    <a:lumMod val="25000"/>
                  </a:schemeClr>
                </a:solidFill>
                <a:latin typeface="微软雅黑" pitchFamily="34" charset="-122"/>
                <a:ea typeface="微软雅黑" pitchFamily="34" charset="-122"/>
              </a:rPr>
              <a:t>张雪门强调的是让儿童“</a:t>
            </a:r>
            <a:r>
              <a:rPr lang="zh-CN" altLang="en-US" sz="2200" dirty="0">
                <a:solidFill>
                  <a:schemeClr val="accent2">
                    <a:lumMod val="75000"/>
                  </a:schemeClr>
                </a:solidFill>
                <a:latin typeface="微软雅黑" pitchFamily="34" charset="-122"/>
                <a:ea typeface="微软雅黑" pitchFamily="34" charset="-122"/>
              </a:rPr>
              <a:t>在做中学</a:t>
            </a:r>
            <a:r>
              <a:rPr lang="zh-CN" altLang="en-US" sz="2200" dirty="0">
                <a:solidFill>
                  <a:schemeClr val="bg2">
                    <a:lumMod val="25000"/>
                  </a:schemeClr>
                </a:solidFill>
                <a:latin typeface="微软雅黑" pitchFamily="34" charset="-122"/>
                <a:ea typeface="微软雅黑" pitchFamily="34" charset="-122"/>
              </a:rPr>
              <a:t>”。</a:t>
            </a:r>
            <a:endParaRPr lang="en-US" altLang="zh-CN" sz="2200" dirty="0">
              <a:solidFill>
                <a:schemeClr val="bg2">
                  <a:lumMod val="25000"/>
                </a:schemeClr>
              </a:solidFill>
              <a:latin typeface="微软雅黑" pitchFamily="34" charset="-122"/>
              <a:ea typeface="微软雅黑" pitchFamily="34" charset="-122"/>
            </a:endParaRPr>
          </a:p>
          <a:p>
            <a:pPr indent="457200">
              <a:lnSpc>
                <a:spcPct val="150000"/>
              </a:lnSpc>
            </a:pPr>
            <a:r>
              <a:rPr lang="zh-CN" altLang="en-US" sz="2200" dirty="0">
                <a:solidFill>
                  <a:schemeClr val="bg2">
                    <a:lumMod val="25000"/>
                  </a:schemeClr>
                </a:solidFill>
                <a:latin typeface="微软雅黑" pitchFamily="34" charset="-122"/>
                <a:ea typeface="微软雅黑" pitchFamily="34" charset="-122"/>
              </a:rPr>
              <a:t>行为课程是儿童围绕单元主题进行的活动。这种活动并不是放任的活动，教师要对儿童进行指导和帮助，将儿童的活动纳入计划的轨道。</a:t>
            </a:r>
            <a:endParaRPr lang="zh-CN" altLang="en-US" sz="2200" dirty="0">
              <a:solidFill>
                <a:schemeClr val="bg2">
                  <a:lumMod val="25000"/>
                </a:schemeClr>
              </a:solidFill>
              <a:latin typeface="微软雅黑" pitchFamily="34" charset="-122"/>
              <a:ea typeface="微软雅黑" pitchFamily="34" charset="-122"/>
            </a:endParaRPr>
          </a:p>
        </p:txBody>
      </p:sp>
      <p:sp>
        <p:nvSpPr>
          <p:cNvPr id="3" name="文本框 2"/>
          <p:cNvSpPr txBox="1"/>
          <p:nvPr/>
        </p:nvSpPr>
        <p:spPr>
          <a:xfrm>
            <a:off x="1370965" y="1210310"/>
            <a:ext cx="5669915" cy="645160"/>
          </a:xfrm>
          <a:prstGeom prst="rect">
            <a:avLst/>
          </a:prstGeom>
          <a:noFill/>
        </p:spPr>
        <p:txBody>
          <a:bodyPr wrap="square" rtlCol="0">
            <a:spAutoFit/>
          </a:bodyPr>
          <a:p>
            <a:pPr>
              <a:lnSpc>
                <a:spcPct val="150000"/>
              </a:lnSpc>
            </a:pPr>
            <a:r>
              <a:rPr sz="2400" b="1" dirty="0">
                <a:solidFill>
                  <a:schemeClr val="accent5">
                    <a:lumMod val="75000"/>
                  </a:schemeClr>
                </a:solidFill>
                <a:latin typeface="微软雅黑" pitchFamily="34" charset="-122"/>
                <a:ea typeface="微软雅黑" pitchFamily="34" charset="-122"/>
              </a:rPr>
              <a:t>3. 课程实施强调儿童通过行为进行学习</a:t>
            </a:r>
            <a:endParaRPr sz="2400" b="1" dirty="0">
              <a:solidFill>
                <a:schemeClr val="accent5">
                  <a:lumMod val="75000"/>
                </a:schemeClr>
              </a:solidFill>
              <a:latin typeface="微软雅黑" pitchFamily="34" charset="-122"/>
              <a:ea typeface="微软雅黑" pitchFamily="34" charset="-122"/>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 张雪门的“行为课程”</a:t>
            </a:r>
            <a:endParaRPr lang="zh-CN" altLang="en-US" dirty="0"/>
          </a:p>
        </p:txBody>
      </p:sp>
      <p:sp>
        <p:nvSpPr>
          <p:cNvPr id="21" name="文本框 20"/>
          <p:cNvSpPr txBox="1"/>
          <p:nvPr/>
        </p:nvSpPr>
        <p:spPr>
          <a:xfrm>
            <a:off x="1552576" y="2202914"/>
            <a:ext cx="9309065" cy="2122805"/>
          </a:xfrm>
          <a:prstGeom prst="rect">
            <a:avLst/>
          </a:prstGeom>
          <a:noFill/>
        </p:spPr>
        <p:txBody>
          <a:bodyPr wrap="square" rtlCol="0">
            <a:spAutoFit/>
          </a:bodyPr>
          <a:lstStyle/>
          <a:p>
            <a:pPr indent="457200">
              <a:lnSpc>
                <a:spcPct val="150000"/>
              </a:lnSpc>
            </a:pPr>
            <a:r>
              <a:rPr lang="zh-CN" altLang="en-US" sz="2200" dirty="0">
                <a:solidFill>
                  <a:schemeClr val="bg2">
                    <a:lumMod val="25000"/>
                  </a:schemeClr>
                </a:solidFill>
                <a:latin typeface="微软雅黑" pitchFamily="34" charset="-122"/>
                <a:ea typeface="微软雅黑" pitchFamily="34" charset="-122"/>
              </a:rPr>
              <a:t>作为我国现代著名幼儿教育专家，张雪门早期对幼儿教育的影响遍及北方各省，与陈鹤琴一起被并称为“南陈北张”。</a:t>
            </a:r>
            <a:endParaRPr lang="en-US" altLang="zh-CN" sz="2200" dirty="0">
              <a:solidFill>
                <a:schemeClr val="bg2">
                  <a:lumMod val="25000"/>
                </a:schemeClr>
              </a:solidFill>
              <a:latin typeface="微软雅黑" pitchFamily="34" charset="-122"/>
              <a:ea typeface="微软雅黑" pitchFamily="34" charset="-122"/>
            </a:endParaRPr>
          </a:p>
          <a:p>
            <a:pPr indent="457200">
              <a:lnSpc>
                <a:spcPct val="150000"/>
              </a:lnSpc>
            </a:pPr>
            <a:r>
              <a:rPr lang="zh-CN" altLang="en-US" sz="2200" dirty="0">
                <a:solidFill>
                  <a:schemeClr val="bg2">
                    <a:lumMod val="25000"/>
                  </a:schemeClr>
                </a:solidFill>
                <a:latin typeface="微软雅黑" pitchFamily="34" charset="-122"/>
                <a:ea typeface="微软雅黑" pitchFamily="34" charset="-122"/>
              </a:rPr>
              <a:t>张雪门依据杜威“教育即生活”的理论和陶行知的“知行合一”思想，创编了行为课程，对我国幼儿园课程的改革和发展做出了重大的贡献。</a:t>
            </a:r>
            <a:endParaRPr lang="zh-CN" altLang="en-US" sz="2200" dirty="0">
              <a:solidFill>
                <a:schemeClr val="bg2">
                  <a:lumMod val="25000"/>
                </a:schemeClr>
              </a:solidFill>
              <a:latin typeface="微软雅黑" pitchFamily="34" charset="-122"/>
              <a:ea typeface="微软雅黑" pitchFamily="34" charset="-122"/>
            </a:endParaRPr>
          </a:p>
        </p:txBody>
      </p:sp>
      <p:sp>
        <p:nvSpPr>
          <p:cNvPr id="3" name="文本框 2"/>
          <p:cNvSpPr txBox="1"/>
          <p:nvPr/>
        </p:nvSpPr>
        <p:spPr>
          <a:xfrm>
            <a:off x="1370965" y="1210310"/>
            <a:ext cx="5669915" cy="645160"/>
          </a:xfrm>
          <a:prstGeom prst="rect">
            <a:avLst/>
          </a:prstGeom>
          <a:noFill/>
        </p:spPr>
        <p:txBody>
          <a:bodyPr wrap="square" rtlCol="0">
            <a:spAutoFit/>
          </a:bodyPr>
          <a:p>
            <a:pPr>
              <a:lnSpc>
                <a:spcPct val="150000"/>
              </a:lnSpc>
            </a:pPr>
            <a:r>
              <a:rPr sz="2400" b="1" dirty="0">
                <a:solidFill>
                  <a:schemeClr val="accent5">
                    <a:lumMod val="75000"/>
                  </a:schemeClr>
                </a:solidFill>
                <a:latin typeface="微软雅黑" pitchFamily="34" charset="-122"/>
                <a:ea typeface="微软雅黑" pitchFamily="34" charset="-122"/>
              </a:rPr>
              <a:t>4. 对张雪门行为课程的评价</a:t>
            </a:r>
            <a:endParaRPr sz="2400" b="1" dirty="0">
              <a:solidFill>
                <a:schemeClr val="accent5">
                  <a:lumMod val="75000"/>
                </a:schemeClr>
              </a:solidFill>
              <a:latin typeface="微软雅黑" pitchFamily="34" charset="-122"/>
              <a:ea typeface="微软雅黑" pitchFamily="34"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4288156" y="2579370"/>
            <a:ext cx="3743325" cy="132207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我国幼儿园课程</a:t>
            </a:r>
            <a:endPar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的发展趋向</a:t>
            </a:r>
            <a:endPar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p:txBody>
      </p:sp>
      <p:sp>
        <p:nvSpPr>
          <p:cNvPr id="2" name="圆角矩形 1"/>
          <p:cNvSpPr/>
          <p:nvPr>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p>
            <a:pPr algn="r"/>
            <a:r>
              <a:rPr lang="zh-CN" altLang="en-US" sz="5400" b="1">
                <a:solidFill>
                  <a:schemeClr val="bg1"/>
                </a:solidFill>
                <a:sym typeface="+mn-ea"/>
              </a:rPr>
              <a:t>第</a:t>
            </a:r>
            <a:r>
              <a:rPr lang="zh-CN" altLang="en-US" sz="5400" b="1">
                <a:solidFill>
                  <a:schemeClr val="bg1"/>
                </a:solidFill>
                <a:sym typeface="+mn-ea"/>
              </a:rPr>
              <a:t>三节</a:t>
            </a:r>
            <a:endParaRPr lang="zh-CN" altLang="en-US" sz="5400" b="1">
              <a:solidFill>
                <a:schemeClr val="bg1"/>
              </a:solidFill>
              <a:sym typeface="+mn-ea"/>
            </a:endParaRPr>
          </a:p>
        </p:txBody>
      </p:sp>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title"/>
          </p:nvPr>
        </p:nvSpPr>
        <p:spPr>
          <a:xfrm>
            <a:off x="916941" y="54100"/>
            <a:ext cx="10515600" cy="1325563"/>
          </a:xfrm>
        </p:spPr>
        <p:txBody>
          <a:bodyPr/>
          <a:p>
            <a:r>
              <a:rPr lang="zh-CN" altLang="en-US"/>
              <a:t>一、 在实现教育公平的原则下提升幼儿园课程的质量</a:t>
            </a:r>
            <a:endParaRPr lang="zh-CN" altLang="en-US"/>
          </a:p>
        </p:txBody>
      </p:sp>
      <p:sp>
        <p:nvSpPr>
          <p:cNvPr id="100" name="文本框 99"/>
          <p:cNvSpPr txBox="1"/>
          <p:nvPr/>
        </p:nvSpPr>
        <p:spPr>
          <a:xfrm>
            <a:off x="1200785" y="1191260"/>
            <a:ext cx="9179560" cy="460375"/>
          </a:xfrm>
          <a:prstGeom prst="rect">
            <a:avLst/>
          </a:prstGeom>
          <a:noFill/>
          <a:ln w="9525">
            <a:noFill/>
          </a:ln>
        </p:spPr>
        <p:txBody>
          <a:bodyPr wrap="square">
            <a:spAutoFit/>
          </a:bodyPr>
          <a:p>
            <a:pPr indent="0"/>
            <a:r>
              <a:rPr lang="zh-CN" sz="2400" b="1">
                <a:solidFill>
                  <a:srgbClr val="2F5496"/>
                </a:solidFill>
                <a:cs typeface="宋体" charset="0"/>
              </a:rPr>
              <a:t>（一）</a:t>
            </a:r>
            <a:r>
              <a:rPr lang="en-US" sz="2400" b="1">
                <a:solidFill>
                  <a:srgbClr val="2F5496"/>
                </a:solidFill>
                <a:latin typeface="宋体" charset="0"/>
                <a:cs typeface="Times New Roman" panose="02020603050405020304" pitchFamily="18" charset="0"/>
              </a:rPr>
              <a:t> </a:t>
            </a:r>
            <a:r>
              <a:rPr lang="zh-CN" sz="2400" b="1">
                <a:solidFill>
                  <a:srgbClr val="2F5496"/>
                </a:solidFill>
                <a:cs typeface="宋体" charset="0"/>
              </a:rPr>
              <a:t>幼儿园教育的普及率是实现学前教育公平的重要指标</a:t>
            </a:r>
            <a:endParaRPr lang="zh-CN" altLang="en-US" sz="2400" b="1"/>
          </a:p>
        </p:txBody>
      </p:sp>
      <p:sp>
        <p:nvSpPr>
          <p:cNvPr id="13" name="文本框 12"/>
          <p:cNvSpPr txBox="1"/>
          <p:nvPr/>
        </p:nvSpPr>
        <p:spPr>
          <a:xfrm>
            <a:off x="1689100" y="2230755"/>
            <a:ext cx="8715375" cy="2630170"/>
          </a:xfrm>
          <a:prstGeom prst="rect">
            <a:avLst/>
          </a:prstGeom>
          <a:noFill/>
          <a:ln w="9525">
            <a:noFill/>
          </a:ln>
        </p:spPr>
        <p:txBody>
          <a:bodyPr wrap="square">
            <a:spAutoFit/>
          </a:bodyPr>
          <a:p>
            <a:pPr marL="0" indent="0" algn="l">
              <a:lnSpc>
                <a:spcPct val="150000"/>
              </a:lnSpc>
            </a:pPr>
            <a:r>
              <a:rPr lang="zh-CN" sz="2200" b="0">
                <a:cs typeface="宋体" charset="0"/>
              </a:rPr>
              <a:t>学前教育是否公平，不只是体现在普及率之上，还体现在包括幼儿园资源配置、幼儿园课程政策、幼儿园课程编制和实施等方面。</a:t>
            </a:r>
            <a:endParaRPr lang="zh-CN" sz="2200" b="0">
              <a:cs typeface="宋体" charset="0"/>
            </a:endParaRPr>
          </a:p>
          <a:p>
            <a:pPr marL="0" indent="0" algn="l">
              <a:lnSpc>
                <a:spcPct val="150000"/>
              </a:lnSpc>
            </a:pPr>
            <a:r>
              <a:rPr lang="zh-CN" sz="2200" b="0">
                <a:cs typeface="宋体" charset="0"/>
              </a:rPr>
              <a:t>从某种意义上讲，公平与质量是难以分割的。</a:t>
            </a:r>
            <a:endParaRPr lang="zh-CN" sz="2200" b="0">
              <a:cs typeface="宋体" charset="0"/>
            </a:endParaRPr>
          </a:p>
          <a:p>
            <a:pPr marL="0" indent="0" algn="l">
              <a:lnSpc>
                <a:spcPct val="150000"/>
              </a:lnSpc>
            </a:pPr>
            <a:r>
              <a:rPr lang="zh-CN" sz="2200" b="0">
                <a:cs typeface="宋体" charset="0"/>
              </a:rPr>
              <a:t>学前教育公平与学前教育质量，以及两者之间的关系，这是国际学前教育学术界和实践界过去、现在与未来一直关注的问题。</a:t>
            </a:r>
            <a:endParaRPr lang="zh-CN" altLang="en-US" sz="2200"/>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title"/>
          </p:nvPr>
        </p:nvSpPr>
        <p:spPr>
          <a:xfrm>
            <a:off x="916941" y="54100"/>
            <a:ext cx="10515600" cy="1325563"/>
          </a:xfrm>
        </p:spPr>
        <p:txBody>
          <a:bodyPr/>
          <a:p>
            <a:r>
              <a:rPr lang="zh-CN" altLang="en-US"/>
              <a:t>一、 在实现教育公平的原则下提升幼儿园课程的质量</a:t>
            </a:r>
            <a:endParaRPr lang="zh-CN" altLang="en-US"/>
          </a:p>
        </p:txBody>
      </p:sp>
      <p:sp>
        <p:nvSpPr>
          <p:cNvPr id="100" name="文本框 99"/>
          <p:cNvSpPr txBox="1"/>
          <p:nvPr/>
        </p:nvSpPr>
        <p:spPr>
          <a:xfrm>
            <a:off x="1200785" y="1191260"/>
            <a:ext cx="9179560" cy="460375"/>
          </a:xfrm>
          <a:prstGeom prst="rect">
            <a:avLst/>
          </a:prstGeom>
          <a:noFill/>
          <a:ln w="9525">
            <a:noFill/>
          </a:ln>
        </p:spPr>
        <p:txBody>
          <a:bodyPr wrap="square">
            <a:spAutoFit/>
          </a:bodyPr>
          <a:p>
            <a:pPr indent="0"/>
            <a:r>
              <a:rPr sz="2400" b="1">
                <a:solidFill>
                  <a:srgbClr val="2F5496"/>
                </a:solidFill>
              </a:rPr>
              <a:t>（二） 关于学前教育的“</a:t>
            </a:r>
            <a:r>
              <a:rPr lang="en-US" sz="2400" b="1">
                <a:solidFill>
                  <a:srgbClr val="2F5496"/>
                </a:solidFill>
              </a:rPr>
              <a:t> </a:t>
            </a:r>
            <a:r>
              <a:rPr sz="2400" b="1">
                <a:solidFill>
                  <a:srgbClr val="2F5496"/>
                </a:solidFill>
              </a:rPr>
              <a:t>质量话语”</a:t>
            </a:r>
            <a:endParaRPr sz="2400" b="1">
              <a:solidFill>
                <a:srgbClr val="2F5496"/>
              </a:solidFill>
            </a:endParaRPr>
          </a:p>
        </p:txBody>
      </p:sp>
      <p:sp>
        <p:nvSpPr>
          <p:cNvPr id="2" name="文本框 1"/>
          <p:cNvSpPr txBox="1"/>
          <p:nvPr/>
        </p:nvSpPr>
        <p:spPr>
          <a:xfrm>
            <a:off x="1664335" y="2355215"/>
            <a:ext cx="7483475" cy="1106805"/>
          </a:xfrm>
          <a:prstGeom prst="rect">
            <a:avLst/>
          </a:prstGeom>
          <a:noFill/>
          <a:ln w="9525">
            <a:noFill/>
          </a:ln>
        </p:spPr>
        <p:txBody>
          <a:bodyPr wrap="square">
            <a:spAutoFit/>
          </a:bodyPr>
          <a:p>
            <a:pPr indent="0">
              <a:lnSpc>
                <a:spcPct val="150000"/>
              </a:lnSpc>
            </a:pPr>
            <a:r>
              <a:rPr lang="zh-CN" sz="2200" b="0">
                <a:cs typeface="宋体" charset="0"/>
              </a:rPr>
              <a:t>质量应</a:t>
            </a:r>
            <a:r>
              <a:rPr lang="zh-CN" sz="2200" b="0">
                <a:solidFill>
                  <a:schemeClr val="accent2">
                    <a:lumMod val="75000"/>
                  </a:schemeClr>
                </a:solidFill>
                <a:cs typeface="宋体" charset="0"/>
              </a:rPr>
              <a:t>有融入社会文化背景的需要</a:t>
            </a:r>
            <a:r>
              <a:rPr lang="zh-CN" sz="2200" b="0">
                <a:cs typeface="宋体" charset="0"/>
              </a:rPr>
              <a:t>对学前教育质量概念的理解在全球范围内是</a:t>
            </a:r>
            <a:r>
              <a:rPr lang="zh-CN" sz="2200" b="0">
                <a:solidFill>
                  <a:schemeClr val="accent2">
                    <a:lumMod val="75000"/>
                  </a:schemeClr>
                </a:solidFill>
                <a:cs typeface="宋体" charset="0"/>
              </a:rPr>
              <a:t>多种多样</a:t>
            </a:r>
            <a:r>
              <a:rPr lang="zh-CN" sz="2200" b="0">
                <a:cs typeface="宋体" charset="0"/>
              </a:rPr>
              <a:t>的</a:t>
            </a:r>
            <a:endParaRPr lang="zh-CN" altLang="en-US" sz="2200" b="0">
              <a:cs typeface="宋体" charset="0"/>
            </a:endParaRPr>
          </a:p>
        </p:txBody>
      </p:sp>
      <p:sp>
        <p:nvSpPr>
          <p:cNvPr id="4" name="文本框 3"/>
          <p:cNvSpPr txBox="1"/>
          <p:nvPr/>
        </p:nvSpPr>
        <p:spPr>
          <a:xfrm>
            <a:off x="1115060" y="3444875"/>
            <a:ext cx="9570720" cy="2861310"/>
          </a:xfrm>
          <a:prstGeom prst="rect">
            <a:avLst/>
          </a:prstGeom>
          <a:noFill/>
          <a:ln w="9525">
            <a:noFill/>
          </a:ln>
        </p:spPr>
        <p:txBody>
          <a:bodyPr wrap="square">
            <a:spAutoFit/>
          </a:bodyPr>
          <a:p>
            <a:pPr indent="457200" fontAlgn="auto">
              <a:lnSpc>
                <a:spcPct val="150000"/>
              </a:lnSpc>
            </a:pPr>
            <a:r>
              <a:rPr lang="zh-CN" sz="2000" b="0">
                <a:solidFill>
                  <a:schemeClr val="tx1"/>
                </a:solidFill>
                <a:cs typeface="宋体" charset="0"/>
              </a:rPr>
              <a:t>第一，对过去由小部分专家主宰的质量评价提出异议，主张更多对学前教育有兴趣的专家和教师广泛参与质量评价。</a:t>
            </a:r>
            <a:endParaRPr lang="zh-CN" sz="2000" b="0">
              <a:solidFill>
                <a:schemeClr val="tx1"/>
              </a:solidFill>
              <a:cs typeface="宋体" charset="0"/>
            </a:endParaRPr>
          </a:p>
          <a:p>
            <a:pPr indent="457200" fontAlgn="auto">
              <a:lnSpc>
                <a:spcPct val="150000"/>
              </a:lnSpc>
            </a:pPr>
            <a:r>
              <a:rPr lang="zh-CN" sz="2000" b="0">
                <a:solidFill>
                  <a:schemeClr val="tx1"/>
                </a:solidFill>
                <a:cs typeface="宋体" charset="0"/>
              </a:rPr>
              <a:t>第二，认识到对学前教育质量的看法是具有主观性的，质量是具有价值观基础的、动态性的概念；同时，质量可以以多种视角和理解方式来把握。</a:t>
            </a:r>
            <a:endParaRPr lang="zh-CN" sz="2000" b="0">
              <a:solidFill>
                <a:schemeClr val="tx1"/>
              </a:solidFill>
              <a:cs typeface="宋体" charset="0"/>
            </a:endParaRPr>
          </a:p>
          <a:p>
            <a:pPr indent="457200" fontAlgn="auto">
              <a:lnSpc>
                <a:spcPct val="150000"/>
              </a:lnSpc>
            </a:pPr>
            <a:r>
              <a:rPr lang="zh-CN" sz="2000" b="0">
                <a:solidFill>
                  <a:schemeClr val="tx1"/>
                </a:solidFill>
                <a:cs typeface="宋体" charset="0"/>
              </a:rPr>
              <a:t>第三，讨论质量问题需要考虑背景因素，依据时空环境，理解文化和其他因素的差异性。</a:t>
            </a:r>
            <a:r>
              <a:rPr lang="zh-CN" altLang="en-US" sz="2000" b="0">
                <a:solidFill>
                  <a:schemeClr val="tx1"/>
                </a:solidFill>
                <a:cs typeface="宋体" charset="0"/>
              </a:rPr>
              <a:t></a:t>
            </a:r>
            <a:endParaRPr lang="zh-CN" altLang="en-US" sz="2000" b="0">
              <a:solidFill>
                <a:schemeClr val="tx1"/>
              </a:solidFill>
              <a:cs typeface="宋体" charset="0"/>
            </a:endParaRPr>
          </a:p>
        </p:txBody>
      </p:sp>
      <p:sp>
        <p:nvSpPr>
          <p:cNvPr id="5" name="文本框 4"/>
          <p:cNvSpPr txBox="1"/>
          <p:nvPr/>
        </p:nvSpPr>
        <p:spPr>
          <a:xfrm>
            <a:off x="1555115" y="1838325"/>
            <a:ext cx="7056120" cy="429895"/>
          </a:xfrm>
          <a:prstGeom prst="rect">
            <a:avLst/>
          </a:prstGeom>
          <a:noFill/>
          <a:ln w="9525">
            <a:noFill/>
          </a:ln>
        </p:spPr>
        <p:txBody>
          <a:bodyPr wrap="square">
            <a:spAutoFit/>
          </a:bodyPr>
          <a:p>
            <a:pPr marL="0" indent="0" algn="l"/>
            <a:r>
              <a:rPr lang="zh-CN" sz="2200" b="0">
                <a:solidFill>
                  <a:schemeClr val="accent2">
                    <a:lumMod val="75000"/>
                  </a:schemeClr>
                </a:solidFill>
                <a:cs typeface="宋体" charset="0"/>
              </a:rPr>
              <a:t>对于学前教育质量问题的看法和做法的变化：</a:t>
            </a:r>
            <a:endParaRPr lang="zh-CN" sz="2200" b="0">
              <a:solidFill>
                <a:schemeClr val="accent2">
                  <a:lumMod val="75000"/>
                </a:schemeClr>
              </a:solidFill>
              <a:cs typeface="宋体" charset="0"/>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title"/>
          </p:nvPr>
        </p:nvSpPr>
        <p:spPr>
          <a:xfrm>
            <a:off x="916941" y="54100"/>
            <a:ext cx="10515600" cy="1325563"/>
          </a:xfrm>
        </p:spPr>
        <p:txBody>
          <a:bodyPr/>
          <a:p>
            <a:r>
              <a:rPr lang="zh-CN" altLang="en-US"/>
              <a:t>一、 在实现教育公平的原则下提升幼儿园课程的质量</a:t>
            </a:r>
            <a:endParaRPr lang="zh-CN" altLang="en-US"/>
          </a:p>
        </p:txBody>
      </p:sp>
      <p:sp>
        <p:nvSpPr>
          <p:cNvPr id="100" name="文本框 99"/>
          <p:cNvSpPr txBox="1"/>
          <p:nvPr/>
        </p:nvSpPr>
        <p:spPr>
          <a:xfrm>
            <a:off x="1200785" y="1191260"/>
            <a:ext cx="9179560" cy="460375"/>
          </a:xfrm>
          <a:prstGeom prst="rect">
            <a:avLst/>
          </a:prstGeom>
          <a:noFill/>
          <a:ln w="9525">
            <a:noFill/>
          </a:ln>
        </p:spPr>
        <p:txBody>
          <a:bodyPr wrap="square">
            <a:spAutoFit/>
          </a:bodyPr>
          <a:p>
            <a:pPr indent="0"/>
            <a:r>
              <a:rPr sz="2400" b="1">
                <a:solidFill>
                  <a:srgbClr val="2F5496"/>
                </a:solidFill>
              </a:rPr>
              <a:t>（三） 超越“</a:t>
            </a:r>
            <a:r>
              <a:rPr lang="en-US" sz="2400" b="1">
                <a:solidFill>
                  <a:srgbClr val="2F5496"/>
                </a:solidFill>
              </a:rPr>
              <a:t> </a:t>
            </a:r>
            <a:r>
              <a:rPr sz="2400" b="1">
                <a:solidFill>
                  <a:srgbClr val="2F5496"/>
                </a:solidFill>
              </a:rPr>
              <a:t>质量话语”，实现学前教育的公平</a:t>
            </a:r>
            <a:endParaRPr sz="2400" b="1">
              <a:solidFill>
                <a:srgbClr val="2F5496"/>
              </a:solidFill>
            </a:endParaRPr>
          </a:p>
        </p:txBody>
      </p:sp>
      <p:sp>
        <p:nvSpPr>
          <p:cNvPr id="2" name="文本框 1"/>
          <p:cNvSpPr txBox="1"/>
          <p:nvPr/>
        </p:nvSpPr>
        <p:spPr>
          <a:xfrm>
            <a:off x="1311275" y="2256790"/>
            <a:ext cx="9204325" cy="2122805"/>
          </a:xfrm>
          <a:prstGeom prst="rect">
            <a:avLst/>
          </a:prstGeom>
          <a:noFill/>
          <a:ln w="9525">
            <a:noFill/>
          </a:ln>
        </p:spPr>
        <p:txBody>
          <a:bodyPr wrap="square">
            <a:spAutoFit/>
          </a:bodyPr>
          <a:p>
            <a:pPr marL="0" indent="457200" algn="l" fontAlgn="auto">
              <a:lnSpc>
                <a:spcPct val="150000"/>
              </a:lnSpc>
            </a:pPr>
            <a:r>
              <a:rPr lang="en-US" sz="2200" b="0">
                <a:latin typeface="宋体" charset="0"/>
                <a:cs typeface="Times New Roman" panose="02020603050405020304" pitchFamily="18" charset="0"/>
              </a:rPr>
              <a:t> </a:t>
            </a:r>
            <a:r>
              <a:rPr lang="zh-CN" sz="2200" b="0">
                <a:cs typeface="宋体" charset="0"/>
              </a:rPr>
              <a:t>超越早期教育保育质量，并非不要确保质量，而是</a:t>
            </a:r>
            <a:r>
              <a:rPr lang="zh-CN" sz="2200" b="0">
                <a:solidFill>
                  <a:schemeClr val="accent2">
                    <a:lumMod val="75000"/>
                  </a:schemeClr>
                </a:solidFill>
                <a:cs typeface="宋体" charset="0"/>
              </a:rPr>
              <a:t>要重构质量的概念</a:t>
            </a:r>
            <a:r>
              <a:rPr lang="zh-CN" sz="2200" b="0">
                <a:cs typeface="宋体" charset="0"/>
              </a:rPr>
              <a:t>，从而使质量及其延伸的一系列概念与行动都能适应多样性、主体性、多重视角和特定时空的背景。这样的想法，不仅符合发达国家学前教育发展和变革的趋势，也能为我国学前教育发展和变革提供启示。</a:t>
            </a:r>
            <a:endParaRPr lang="zh-CN" altLang="en-US" sz="2200"/>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title"/>
          </p:nvPr>
        </p:nvSpPr>
        <p:spPr>
          <a:xfrm>
            <a:off x="916941" y="54100"/>
            <a:ext cx="10515600" cy="1325563"/>
          </a:xfrm>
        </p:spPr>
        <p:txBody>
          <a:bodyPr/>
          <a:p>
            <a:r>
              <a:rPr lang="zh-CN" altLang="en-US"/>
              <a:t>一、 在实现教育公平的原则下提升幼儿园课程的质量</a:t>
            </a:r>
            <a:endParaRPr lang="zh-CN" altLang="en-US"/>
          </a:p>
        </p:txBody>
      </p:sp>
      <p:sp>
        <p:nvSpPr>
          <p:cNvPr id="100" name="文本框 99"/>
          <p:cNvSpPr txBox="1"/>
          <p:nvPr/>
        </p:nvSpPr>
        <p:spPr>
          <a:xfrm>
            <a:off x="1200785" y="1191260"/>
            <a:ext cx="9179560" cy="460375"/>
          </a:xfrm>
          <a:prstGeom prst="rect">
            <a:avLst/>
          </a:prstGeom>
          <a:noFill/>
          <a:ln w="9525">
            <a:noFill/>
          </a:ln>
        </p:spPr>
        <p:txBody>
          <a:bodyPr wrap="square">
            <a:spAutoFit/>
          </a:bodyPr>
          <a:p>
            <a:pPr indent="0"/>
            <a:r>
              <a:rPr sz="2400" b="1">
                <a:solidFill>
                  <a:srgbClr val="2F5496"/>
                </a:solidFill>
              </a:rPr>
              <a:t>（四） 在“</a:t>
            </a:r>
            <a:r>
              <a:rPr lang="en-US" sz="2400" b="1">
                <a:solidFill>
                  <a:srgbClr val="2F5496"/>
                </a:solidFill>
              </a:rPr>
              <a:t> </a:t>
            </a:r>
            <a:r>
              <a:rPr sz="2400" b="1">
                <a:solidFill>
                  <a:srgbClr val="2F5496"/>
                </a:solidFill>
              </a:rPr>
              <a:t>质量话语”</a:t>
            </a:r>
            <a:r>
              <a:rPr lang="en-US" sz="2400" b="1">
                <a:solidFill>
                  <a:srgbClr val="2F5496"/>
                </a:solidFill>
              </a:rPr>
              <a:t> </a:t>
            </a:r>
            <a:r>
              <a:rPr sz="2400" b="1">
                <a:solidFill>
                  <a:srgbClr val="2F5496"/>
                </a:solidFill>
              </a:rPr>
              <a:t>与</a:t>
            </a:r>
            <a:r>
              <a:rPr lang="en-US" sz="2400" b="1">
                <a:solidFill>
                  <a:srgbClr val="2F5496"/>
                </a:solidFill>
              </a:rPr>
              <a:t> </a:t>
            </a:r>
            <a:r>
              <a:rPr sz="2400" b="1">
                <a:solidFill>
                  <a:srgbClr val="2F5496"/>
                </a:solidFill>
              </a:rPr>
              <a:t>“</a:t>
            </a:r>
            <a:r>
              <a:rPr lang="en-US" sz="2400" b="1">
                <a:solidFill>
                  <a:srgbClr val="2F5496"/>
                </a:solidFill>
              </a:rPr>
              <a:t> </a:t>
            </a:r>
            <a:r>
              <a:rPr sz="2400" b="1">
                <a:solidFill>
                  <a:srgbClr val="2F5496"/>
                </a:solidFill>
              </a:rPr>
              <a:t>意义生成话语”</a:t>
            </a:r>
            <a:r>
              <a:rPr lang="en-US" sz="2400" b="1">
                <a:solidFill>
                  <a:srgbClr val="2F5496"/>
                </a:solidFill>
              </a:rPr>
              <a:t> </a:t>
            </a:r>
            <a:r>
              <a:rPr sz="2400" b="1">
                <a:solidFill>
                  <a:srgbClr val="2F5496"/>
                </a:solidFill>
              </a:rPr>
              <a:t>之间</a:t>
            </a:r>
            <a:endParaRPr sz="2400" b="1">
              <a:solidFill>
                <a:srgbClr val="2F5496"/>
              </a:solidFill>
            </a:endParaRPr>
          </a:p>
        </p:txBody>
      </p:sp>
      <p:sp>
        <p:nvSpPr>
          <p:cNvPr id="2" name="文本框 1"/>
          <p:cNvSpPr txBox="1"/>
          <p:nvPr/>
        </p:nvSpPr>
        <p:spPr>
          <a:xfrm>
            <a:off x="1518285" y="1776730"/>
            <a:ext cx="8775700" cy="1106805"/>
          </a:xfrm>
          <a:prstGeom prst="rect">
            <a:avLst/>
          </a:prstGeom>
          <a:noFill/>
          <a:ln w="9525">
            <a:noFill/>
          </a:ln>
        </p:spPr>
        <p:txBody>
          <a:bodyPr wrap="square">
            <a:spAutoFit/>
          </a:bodyPr>
          <a:p>
            <a:pPr indent="0">
              <a:lnSpc>
                <a:spcPct val="150000"/>
              </a:lnSpc>
            </a:pPr>
            <a:r>
              <a:rPr lang="zh-CN" sz="2200" b="0">
                <a:cs typeface="宋体" charset="0"/>
              </a:rPr>
              <a:t>在实现教育公平的原则下提升我国幼儿园课程的质量，会出现以下的发展趋向：</a:t>
            </a:r>
            <a:r>
              <a:rPr lang="en-US" sz="2200" b="0">
                <a:latin typeface="宋体" charset="0"/>
                <a:cs typeface="宋体" charset="0"/>
              </a:rPr>
              <a:t> </a:t>
            </a:r>
            <a:endParaRPr lang="en-US" altLang="en-US" sz="2200" b="0">
              <a:latin typeface="宋体" charset="0"/>
              <a:cs typeface="宋体" charset="0"/>
            </a:endParaRPr>
          </a:p>
        </p:txBody>
      </p:sp>
      <p:sp>
        <p:nvSpPr>
          <p:cNvPr id="4" name="文本框 3"/>
          <p:cNvSpPr txBox="1"/>
          <p:nvPr/>
        </p:nvSpPr>
        <p:spPr>
          <a:xfrm>
            <a:off x="1285875" y="3004185"/>
            <a:ext cx="9766300" cy="3322955"/>
          </a:xfrm>
          <a:prstGeom prst="rect">
            <a:avLst/>
          </a:prstGeom>
          <a:solidFill>
            <a:schemeClr val="accent6">
              <a:lumMod val="20000"/>
              <a:lumOff val="80000"/>
            </a:schemeClr>
          </a:solidFill>
          <a:ln w="9525">
            <a:noFill/>
          </a:ln>
        </p:spPr>
        <p:txBody>
          <a:bodyPr wrap="square">
            <a:spAutoFit/>
          </a:bodyPr>
          <a:p>
            <a:pPr marL="342900" indent="-342900" algn="l">
              <a:lnSpc>
                <a:spcPct val="150000"/>
              </a:lnSpc>
              <a:buFont typeface="Wingdings" panose="05000000000000000000" charset="0"/>
              <a:buChar char=""/>
            </a:pPr>
            <a:r>
              <a:rPr lang="zh-CN" sz="2000" b="0">
                <a:solidFill>
                  <a:schemeClr val="tx1"/>
                </a:solidFill>
                <a:cs typeface="宋体" charset="0"/>
              </a:rPr>
              <a:t>第一，将幼儿教育“</a:t>
            </a:r>
            <a:r>
              <a:rPr lang="en-US" altLang="zh-CN" sz="2000" b="0">
                <a:solidFill>
                  <a:schemeClr val="tx1"/>
                </a:solidFill>
                <a:cs typeface="宋体" charset="0"/>
              </a:rPr>
              <a:t> </a:t>
            </a:r>
            <a:r>
              <a:rPr lang="zh-CN" sz="2000" b="0">
                <a:solidFill>
                  <a:schemeClr val="tx1"/>
                </a:solidFill>
                <a:cs typeface="宋体" charset="0"/>
              </a:rPr>
              <a:t>为什么”</a:t>
            </a:r>
            <a:r>
              <a:rPr lang="en-US" altLang="zh-CN" sz="2000" b="0">
                <a:solidFill>
                  <a:schemeClr val="tx1"/>
                </a:solidFill>
                <a:cs typeface="宋体" charset="0"/>
              </a:rPr>
              <a:t> </a:t>
            </a:r>
            <a:r>
              <a:rPr lang="zh-CN" sz="2000" b="0">
                <a:solidFill>
                  <a:schemeClr val="tx1"/>
                </a:solidFill>
                <a:cs typeface="宋体" charset="0"/>
              </a:rPr>
              <a:t>而不是“</a:t>
            </a:r>
            <a:r>
              <a:rPr lang="en-US" altLang="zh-CN" sz="2000" b="0">
                <a:solidFill>
                  <a:schemeClr val="tx1"/>
                </a:solidFill>
                <a:cs typeface="宋体" charset="0"/>
              </a:rPr>
              <a:t> </a:t>
            </a:r>
            <a:r>
              <a:rPr lang="zh-CN" sz="2000" b="0">
                <a:solidFill>
                  <a:schemeClr val="tx1"/>
                </a:solidFill>
                <a:cs typeface="宋体" charset="0"/>
              </a:rPr>
              <a:t>怎么样”</a:t>
            </a:r>
            <a:r>
              <a:rPr lang="en-US" altLang="zh-CN" sz="2000" b="0">
                <a:solidFill>
                  <a:schemeClr val="tx1"/>
                </a:solidFill>
                <a:cs typeface="宋体" charset="0"/>
              </a:rPr>
              <a:t> </a:t>
            </a:r>
            <a:r>
              <a:rPr lang="zh-CN" sz="2000" b="0">
                <a:solidFill>
                  <a:schemeClr val="tx1"/>
                </a:solidFill>
                <a:cs typeface="宋体" charset="0"/>
              </a:rPr>
              <a:t>的问题放置于评价教育质量的优先地位，换言之，不要把方法问题提升到哲学的高度。将培养什么样的人作为首要标准，而不只是关注如何去培养人的问题。</a:t>
            </a:r>
            <a:endParaRPr lang="zh-CN" sz="2000" b="0">
              <a:solidFill>
                <a:schemeClr val="tx1"/>
              </a:solidFill>
              <a:cs typeface="宋体" charset="0"/>
            </a:endParaRPr>
          </a:p>
          <a:p>
            <a:pPr marL="342900" indent="-342900" algn="l">
              <a:lnSpc>
                <a:spcPct val="150000"/>
              </a:lnSpc>
              <a:buFont typeface="Wingdings" panose="05000000000000000000" charset="0"/>
              <a:buChar char=""/>
            </a:pPr>
            <a:r>
              <a:rPr lang="zh-CN" sz="2000" b="0">
                <a:solidFill>
                  <a:schemeClr val="tx1"/>
                </a:solidFill>
                <a:cs typeface="宋体" charset="0"/>
              </a:rPr>
              <a:t>第二，对“</a:t>
            </a:r>
            <a:r>
              <a:rPr lang="en-US" altLang="zh-CN" sz="2000" b="0">
                <a:solidFill>
                  <a:schemeClr val="tx1"/>
                </a:solidFill>
                <a:cs typeface="宋体" charset="0"/>
              </a:rPr>
              <a:t> </a:t>
            </a:r>
            <a:r>
              <a:rPr lang="zh-CN" sz="2000" b="0">
                <a:solidFill>
                  <a:schemeClr val="tx1"/>
                </a:solidFill>
                <a:cs typeface="宋体" charset="0"/>
              </a:rPr>
              <a:t>质量话语”</a:t>
            </a:r>
            <a:r>
              <a:rPr lang="en-US" altLang="zh-CN" sz="2000" b="0">
                <a:solidFill>
                  <a:schemeClr val="tx1"/>
                </a:solidFill>
                <a:cs typeface="宋体" charset="0"/>
              </a:rPr>
              <a:t> </a:t>
            </a:r>
            <a:r>
              <a:rPr lang="zh-CN" sz="2000" b="0">
                <a:solidFill>
                  <a:schemeClr val="tx1"/>
                </a:solidFill>
                <a:cs typeface="宋体" charset="0"/>
              </a:rPr>
              <a:t>和“</a:t>
            </a:r>
            <a:r>
              <a:rPr lang="en-US" altLang="zh-CN" sz="2000" b="0">
                <a:solidFill>
                  <a:schemeClr val="tx1"/>
                </a:solidFill>
                <a:cs typeface="宋体" charset="0"/>
              </a:rPr>
              <a:t> </a:t>
            </a:r>
            <a:r>
              <a:rPr lang="zh-CN" sz="2000" b="0">
                <a:solidFill>
                  <a:schemeClr val="tx1"/>
                </a:solidFill>
                <a:cs typeface="宋体" charset="0"/>
              </a:rPr>
              <a:t>意义生成话语”</a:t>
            </a:r>
            <a:r>
              <a:rPr lang="en-US" altLang="zh-CN" sz="2000" b="0">
                <a:solidFill>
                  <a:schemeClr val="tx1"/>
                </a:solidFill>
                <a:cs typeface="宋体" charset="0"/>
              </a:rPr>
              <a:t> </a:t>
            </a:r>
            <a:r>
              <a:rPr lang="zh-CN" sz="2000" b="0">
                <a:solidFill>
                  <a:schemeClr val="tx1"/>
                </a:solidFill>
                <a:cs typeface="宋体" charset="0"/>
              </a:rPr>
              <a:t>的取舍，不是“</a:t>
            </a:r>
            <a:r>
              <a:rPr lang="en-US" altLang="zh-CN" sz="2000" b="0">
                <a:solidFill>
                  <a:schemeClr val="tx1"/>
                </a:solidFill>
                <a:cs typeface="宋体" charset="0"/>
              </a:rPr>
              <a:t> </a:t>
            </a:r>
            <a:r>
              <a:rPr lang="zh-CN" sz="2000" b="0">
                <a:solidFill>
                  <a:schemeClr val="tx1"/>
                </a:solidFill>
                <a:cs typeface="宋体" charset="0"/>
              </a:rPr>
              <a:t>非此即彼”，而是对“</a:t>
            </a:r>
            <a:r>
              <a:rPr lang="en-US" altLang="zh-CN" sz="2000" b="0">
                <a:solidFill>
                  <a:schemeClr val="tx1"/>
                </a:solidFill>
                <a:cs typeface="宋体" charset="0"/>
              </a:rPr>
              <a:t> </a:t>
            </a:r>
            <a:r>
              <a:rPr lang="zh-CN" sz="2000" b="0">
                <a:solidFill>
                  <a:schemeClr val="tx1"/>
                </a:solidFill>
                <a:cs typeface="宋体" charset="0"/>
              </a:rPr>
              <a:t>孰轻孰重”</a:t>
            </a:r>
            <a:r>
              <a:rPr lang="en-US" altLang="zh-CN" sz="2000" b="0">
                <a:solidFill>
                  <a:schemeClr val="tx1"/>
                </a:solidFill>
                <a:cs typeface="宋体" charset="0"/>
              </a:rPr>
              <a:t> </a:t>
            </a:r>
            <a:r>
              <a:rPr lang="zh-CN" sz="2000" b="0">
                <a:solidFill>
                  <a:schemeClr val="tx1"/>
                </a:solidFill>
                <a:cs typeface="宋体" charset="0"/>
              </a:rPr>
              <a:t>的把握，应“一切以时间、地点、条件和情景而发生变化”。</a:t>
            </a:r>
            <a:endParaRPr lang="zh-CN" sz="2000" b="0">
              <a:solidFill>
                <a:schemeClr val="tx1"/>
              </a:solidFill>
              <a:cs typeface="宋体" charset="0"/>
            </a:endParaRPr>
          </a:p>
          <a:p>
            <a:pPr marL="342900" indent="-342900" algn="l">
              <a:lnSpc>
                <a:spcPct val="150000"/>
              </a:lnSpc>
              <a:buFont typeface="Wingdings" panose="05000000000000000000" charset="0"/>
              <a:buChar char=""/>
            </a:pPr>
            <a:r>
              <a:rPr lang="zh-CN" sz="2000" b="0">
                <a:solidFill>
                  <a:schemeClr val="tx1"/>
                </a:solidFill>
                <a:cs typeface="宋体" charset="0"/>
              </a:rPr>
              <a:t>第三，以学前教育实践为导向，提升幼儿园课程的质量。以幼儿教育实践为导向，推进在实践基础上的理论创新，这是提升幼儿园课程质量的应然途径。</a:t>
            </a:r>
            <a:endParaRPr lang="zh-CN" altLang="en-US" sz="2000" b="0">
              <a:solidFill>
                <a:schemeClr val="tx1"/>
              </a:solidFill>
              <a:cs typeface="宋体" charset="0"/>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title"/>
          </p:nvPr>
        </p:nvSpPr>
        <p:spPr>
          <a:xfrm>
            <a:off x="916941" y="54100"/>
            <a:ext cx="10515600" cy="1325563"/>
          </a:xfrm>
        </p:spPr>
        <p:txBody>
          <a:bodyPr/>
          <a:p>
            <a:r>
              <a:rPr lang="zh-CN" altLang="en-US"/>
              <a:t>二、 关注传承和发扬中华优秀传统文化</a:t>
            </a:r>
            <a:endParaRPr lang="zh-CN" altLang="en-US"/>
          </a:p>
        </p:txBody>
      </p:sp>
      <p:sp>
        <p:nvSpPr>
          <p:cNvPr id="2" name="矩形 1"/>
          <p:cNvSpPr/>
          <p:nvPr>
            <p:custDataLst>
              <p:tags r:id="rId1"/>
            </p:custDataLst>
          </p:nvPr>
        </p:nvSpPr>
        <p:spPr>
          <a:xfrm>
            <a:off x="1962150" y="1938945"/>
            <a:ext cx="774879" cy="725419"/>
          </a:xfrm>
          <a:prstGeom prst="rect">
            <a:avLst/>
          </a:prstGeom>
          <a:solidFill>
            <a:srgbClr val="00B0F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5" name="矩形 4"/>
          <p:cNvSpPr/>
          <p:nvPr>
            <p:custDataLst>
              <p:tags r:id="rId2"/>
            </p:custDataLst>
          </p:nvPr>
        </p:nvSpPr>
        <p:spPr>
          <a:xfrm>
            <a:off x="2736497" y="1938945"/>
            <a:ext cx="7968968" cy="725419"/>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7" name="文本框 16"/>
          <p:cNvSpPr txBox="1"/>
          <p:nvPr>
            <p:custDataLst>
              <p:tags r:id="rId3"/>
            </p:custDataLst>
          </p:nvPr>
        </p:nvSpPr>
        <p:spPr>
          <a:xfrm>
            <a:off x="2981672" y="1982555"/>
            <a:ext cx="7596154" cy="638198"/>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fontAlgn="auto">
              <a:lnSpc>
                <a:spcPct val="120000"/>
              </a:lnSpc>
            </a:pPr>
            <a:r>
              <a:rPr lang="zh-CN" altLang="en-US" sz="2800" spc="100" dirty="0">
                <a:solidFill>
                  <a:srgbClr val="000000">
                    <a:lumMod val="85000"/>
                    <a:lumOff val="15000"/>
                  </a:srgbClr>
                </a:solidFill>
                <a:uFillTx/>
                <a:latin typeface="Arial" panose="020B0604020202020204" pitchFamily="34" charset="0"/>
                <a:ea typeface="微软雅黑" pitchFamily="34" charset="-122"/>
              </a:rPr>
              <a:t>我国幼儿园课程的中华文化适宜性问题</a:t>
            </a:r>
            <a:endParaRPr lang="zh-CN" altLang="en-US" sz="2800" spc="100" dirty="0">
              <a:solidFill>
                <a:srgbClr val="000000">
                  <a:lumMod val="85000"/>
                  <a:lumOff val="15000"/>
                </a:srgbClr>
              </a:solidFill>
              <a:uFillTx/>
              <a:latin typeface="Arial" panose="020B0604020202020204" pitchFamily="34" charset="0"/>
              <a:ea typeface="微软雅黑" pitchFamily="34" charset="-122"/>
            </a:endParaRPr>
          </a:p>
        </p:txBody>
      </p:sp>
      <p:sp>
        <p:nvSpPr>
          <p:cNvPr id="8" name="矩形 7"/>
          <p:cNvSpPr/>
          <p:nvPr>
            <p:custDataLst>
              <p:tags r:id="rId4"/>
            </p:custDataLst>
          </p:nvPr>
        </p:nvSpPr>
        <p:spPr>
          <a:xfrm>
            <a:off x="1962150" y="3046751"/>
            <a:ext cx="774879" cy="725419"/>
          </a:xfrm>
          <a:prstGeom prst="rect">
            <a:avLst/>
          </a:prstGeom>
          <a:solidFill>
            <a:srgbClr val="FFC00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9" name="矩形 8"/>
          <p:cNvSpPr/>
          <p:nvPr>
            <p:custDataLst>
              <p:tags r:id="rId5"/>
            </p:custDataLst>
          </p:nvPr>
        </p:nvSpPr>
        <p:spPr>
          <a:xfrm>
            <a:off x="2736497" y="3046751"/>
            <a:ext cx="7968968" cy="725419"/>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8" name="文本框 17"/>
          <p:cNvSpPr txBox="1"/>
          <p:nvPr>
            <p:custDataLst>
              <p:tags r:id="rId6"/>
            </p:custDataLst>
          </p:nvPr>
        </p:nvSpPr>
        <p:spPr>
          <a:xfrm>
            <a:off x="2981672" y="3090361"/>
            <a:ext cx="7596154" cy="638198"/>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2800" spc="100" dirty="0">
                <a:solidFill>
                  <a:srgbClr val="000000">
                    <a:lumMod val="85000"/>
                    <a:lumOff val="15000"/>
                  </a:srgbClr>
                </a:solidFill>
                <a:uFillTx/>
                <a:latin typeface="Arial" panose="020B0604020202020204" pitchFamily="34" charset="0"/>
                <a:ea typeface="微软雅黑" pitchFamily="34" charset="-122"/>
                <a:sym typeface="微软雅黑" pitchFamily="34" charset="-122"/>
              </a:rPr>
              <a:t>传承与弘扬中华优秀传统文化的幼儿园课程</a:t>
            </a:r>
            <a:endParaRPr lang="zh-CN" altLang="en-US" sz="2800" spc="100" dirty="0">
              <a:solidFill>
                <a:srgbClr val="000000">
                  <a:lumMod val="85000"/>
                  <a:lumOff val="15000"/>
                </a:srgbClr>
              </a:solidFill>
              <a:uFillTx/>
              <a:latin typeface="Arial" panose="020B0604020202020204" pitchFamily="34" charset="0"/>
              <a:ea typeface="微软雅黑" pitchFamily="34" charset="-122"/>
              <a:sym typeface="微软雅黑" pitchFamily="34" charset="-122"/>
            </a:endParaRPr>
          </a:p>
        </p:txBody>
      </p:sp>
      <p:sp>
        <p:nvSpPr>
          <p:cNvPr id="12" name="矩形 11"/>
          <p:cNvSpPr/>
          <p:nvPr>
            <p:custDataLst>
              <p:tags r:id="rId7"/>
            </p:custDataLst>
          </p:nvPr>
        </p:nvSpPr>
        <p:spPr>
          <a:xfrm>
            <a:off x="1962150" y="4154556"/>
            <a:ext cx="774879" cy="725419"/>
          </a:xfrm>
          <a:prstGeom prst="rect">
            <a:avLst/>
          </a:prstGeom>
          <a:solidFill>
            <a:srgbClr val="92D050"/>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3" name="矩形 12"/>
          <p:cNvSpPr/>
          <p:nvPr>
            <p:custDataLst>
              <p:tags r:id="rId8"/>
            </p:custDataLst>
          </p:nvPr>
        </p:nvSpPr>
        <p:spPr>
          <a:xfrm>
            <a:off x="2736497" y="4154556"/>
            <a:ext cx="7968968" cy="725419"/>
          </a:xfrm>
          <a:prstGeom prst="rect">
            <a:avLst/>
          </a:prstGeom>
          <a:solidFill>
            <a:srgbClr val="FFFFFF">
              <a:lumMod val="95000"/>
              <a:alpha val="50000"/>
            </a:srgbClr>
          </a:solidFill>
          <a:ln>
            <a:noFill/>
          </a:ln>
        </p:spPr>
        <p:style>
          <a:lnRef idx="2">
            <a:srgbClr val="00B0F0">
              <a:shade val="50000"/>
            </a:srgbClr>
          </a:lnRef>
          <a:fillRef idx="1">
            <a:srgbClr val="00B0F0"/>
          </a:fillRef>
          <a:effectRef idx="0">
            <a:srgbClr val="00B0F0"/>
          </a:effectRef>
          <a:fontRef idx="minor">
            <a:srgbClr val="FFFFFF"/>
          </a:fontRef>
        </p:style>
        <p:txBody>
          <a:bodyPr rtlCol="0" anchor="ctr"/>
          <a:lstStyle/>
          <a:p>
            <a:pPr algn="ctr"/>
            <a:endParaRPr lang="zh-CN" altLang="en-US">
              <a:solidFill>
                <a:srgbClr val="000000"/>
              </a:solidFill>
            </a:endParaRPr>
          </a:p>
        </p:txBody>
      </p:sp>
      <p:sp>
        <p:nvSpPr>
          <p:cNvPr id="19" name="文本框 18"/>
          <p:cNvSpPr txBox="1"/>
          <p:nvPr>
            <p:custDataLst>
              <p:tags r:id="rId9"/>
            </p:custDataLst>
          </p:nvPr>
        </p:nvSpPr>
        <p:spPr>
          <a:xfrm>
            <a:off x="2981672" y="4198167"/>
            <a:ext cx="7596154" cy="638198"/>
          </a:xfrm>
          <a:prstGeom prst="rect">
            <a:avLst/>
          </a:prstGeom>
        </p:spPr>
        <p:txBody>
          <a:bodyPr wrap="square" lIns="90000" tIns="46800" rIns="90000" bIns="46800" anchor="ctr" anchorCtr="0">
            <a:normAutofit/>
          </a:bodyPr>
          <a:lstStyle>
            <a:defPPr>
              <a:defRPr lang="zh-CN"/>
            </a:defPPr>
            <a:lvl1pPr>
              <a:defRPr sz="1400">
                <a:solidFill>
                  <a:prstClr val="white"/>
                </a:solidFill>
              </a:defRPr>
            </a:lvl1pPr>
          </a:lstStyle>
          <a:p>
            <a:pPr lvl="0" algn="l">
              <a:lnSpc>
                <a:spcPct val="120000"/>
              </a:lnSpc>
              <a:buClrTx/>
              <a:buSzTx/>
              <a:buFontTx/>
            </a:pPr>
            <a:r>
              <a:rPr lang="zh-CN" altLang="en-US" sz="2800" spc="100" dirty="0">
                <a:solidFill>
                  <a:srgbClr val="000000">
                    <a:lumMod val="85000"/>
                    <a:lumOff val="15000"/>
                  </a:srgbClr>
                </a:solidFill>
                <a:uFillTx/>
                <a:latin typeface="Arial" panose="020B0604020202020204" pitchFamily="34" charset="0"/>
                <a:ea typeface="微软雅黑" pitchFamily="34" charset="-122"/>
                <a:sym typeface="微软雅黑" pitchFamily="34" charset="-122"/>
              </a:rPr>
              <a:t>德育为先，立德树人</a:t>
            </a:r>
            <a:endParaRPr lang="zh-CN" altLang="en-US" sz="2800" spc="100" dirty="0">
              <a:solidFill>
                <a:srgbClr val="000000">
                  <a:lumMod val="85000"/>
                  <a:lumOff val="15000"/>
                </a:srgbClr>
              </a:solidFill>
              <a:uFillTx/>
              <a:latin typeface="Arial" panose="020B0604020202020204" pitchFamily="34" charset="0"/>
              <a:ea typeface="微软雅黑" pitchFamily="34" charset="-122"/>
              <a:sym typeface="微软雅黑" pitchFamily="34" charset="-122"/>
            </a:endParaRPr>
          </a:p>
        </p:txBody>
      </p:sp>
      <p:sp>
        <p:nvSpPr>
          <p:cNvPr id="15" name="文本框 14"/>
          <p:cNvSpPr txBox="1"/>
          <p:nvPr>
            <p:custDataLst>
              <p:tags r:id="rId10"/>
            </p:custDataLst>
          </p:nvPr>
        </p:nvSpPr>
        <p:spPr>
          <a:xfrm>
            <a:off x="2141909" y="4221567"/>
            <a:ext cx="415361" cy="591929"/>
          </a:xfrm>
          <a:prstGeom prst="rect">
            <a:avLst/>
          </a:prstGeom>
          <a:noFill/>
        </p:spPr>
        <p:txBody>
          <a:bodyPr wrap="square" rtlCol="0">
            <a:normAutofit fontScale="80000"/>
          </a:bodyPr>
          <a:lstStyle/>
          <a:p>
            <a:r>
              <a:rPr lang="en-US" altLang="zh-CN" sz="4000" b="1">
                <a:solidFill>
                  <a:srgbClr val="FFFFFF"/>
                </a:solidFill>
                <a:latin typeface="微软雅黑" pitchFamily="34" charset="-122"/>
                <a:ea typeface="微软雅黑" pitchFamily="34" charset="-122"/>
              </a:rPr>
              <a:t>3</a:t>
            </a:r>
            <a:endParaRPr lang="en-US" altLang="zh-CN" sz="4000" b="1">
              <a:solidFill>
                <a:srgbClr val="FFFFFF"/>
              </a:solidFill>
              <a:latin typeface="微软雅黑" pitchFamily="34" charset="-122"/>
              <a:ea typeface="微软雅黑" pitchFamily="34" charset="-122"/>
            </a:endParaRPr>
          </a:p>
        </p:txBody>
      </p:sp>
      <p:sp>
        <p:nvSpPr>
          <p:cNvPr id="20" name="文本框 19"/>
          <p:cNvSpPr txBox="1"/>
          <p:nvPr>
            <p:custDataLst>
              <p:tags r:id="rId11"/>
            </p:custDataLst>
          </p:nvPr>
        </p:nvSpPr>
        <p:spPr>
          <a:xfrm>
            <a:off x="2141909" y="3113762"/>
            <a:ext cx="415361" cy="591929"/>
          </a:xfrm>
          <a:prstGeom prst="rect">
            <a:avLst/>
          </a:prstGeom>
          <a:noFill/>
        </p:spPr>
        <p:txBody>
          <a:bodyPr wrap="square" rtlCol="0">
            <a:normAutofit fontScale="80000"/>
          </a:bodyPr>
          <a:lstStyle/>
          <a:p>
            <a:r>
              <a:rPr lang="en-US" altLang="zh-CN" sz="4000" b="1">
                <a:solidFill>
                  <a:srgbClr val="FFFFFF"/>
                </a:solidFill>
                <a:latin typeface="微软雅黑" pitchFamily="34" charset="-122"/>
                <a:ea typeface="微软雅黑" pitchFamily="34" charset="-122"/>
              </a:rPr>
              <a:t>2</a:t>
            </a:r>
            <a:endParaRPr lang="en-US" altLang="zh-CN" sz="4000" b="1">
              <a:solidFill>
                <a:srgbClr val="FFFFFF"/>
              </a:solidFill>
              <a:latin typeface="微软雅黑" pitchFamily="34" charset="-122"/>
              <a:ea typeface="微软雅黑" pitchFamily="34" charset="-122"/>
            </a:endParaRPr>
          </a:p>
        </p:txBody>
      </p:sp>
      <p:sp>
        <p:nvSpPr>
          <p:cNvPr id="21" name="文本框 20"/>
          <p:cNvSpPr txBox="1"/>
          <p:nvPr>
            <p:custDataLst>
              <p:tags r:id="rId12"/>
            </p:custDataLst>
          </p:nvPr>
        </p:nvSpPr>
        <p:spPr>
          <a:xfrm>
            <a:off x="2141909" y="2005956"/>
            <a:ext cx="415361" cy="591929"/>
          </a:xfrm>
          <a:prstGeom prst="rect">
            <a:avLst/>
          </a:prstGeom>
          <a:noFill/>
        </p:spPr>
        <p:txBody>
          <a:bodyPr wrap="square" rtlCol="0">
            <a:normAutofit fontScale="80000"/>
          </a:bodyPr>
          <a:lstStyle/>
          <a:p>
            <a:r>
              <a:rPr lang="en-US" altLang="zh-CN" sz="4000" b="1">
                <a:solidFill>
                  <a:srgbClr val="FFFFFF"/>
                </a:solidFill>
                <a:latin typeface="微软雅黑" pitchFamily="34" charset="-122"/>
                <a:ea typeface="微软雅黑" pitchFamily="34" charset="-122"/>
              </a:rPr>
              <a:t>1</a:t>
            </a:r>
            <a:endParaRPr lang="en-US" altLang="zh-CN" sz="4000" b="1">
              <a:solidFill>
                <a:srgbClr val="FFFFFF"/>
              </a:solidFill>
              <a:latin typeface="微软雅黑" pitchFamily="34" charset="-122"/>
              <a:ea typeface="微软雅黑" pitchFamily="34" charset="-122"/>
            </a:endParaRPr>
          </a:p>
        </p:txBody>
      </p:sp>
    </p:spTree>
    <p:custDataLst>
      <p:tags r:id="rId1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title"/>
          </p:nvPr>
        </p:nvSpPr>
        <p:spPr>
          <a:xfrm>
            <a:off x="916941" y="54100"/>
            <a:ext cx="10515600" cy="1325563"/>
          </a:xfrm>
        </p:spPr>
        <p:txBody>
          <a:bodyPr/>
          <a:p>
            <a:r>
              <a:rPr lang="zh-CN" altLang="en-US"/>
              <a:t>三、 将教育信息技术融入幼儿园课程</a:t>
            </a:r>
            <a:endParaRPr lang="zh-CN" altLang="en-US"/>
          </a:p>
        </p:txBody>
      </p:sp>
      <p:pic>
        <p:nvPicPr>
          <p:cNvPr id="23" name="图片 22" descr="fef1"/>
          <p:cNvPicPr>
            <a:picLocks noChangeAspect="1"/>
          </p:cNvPicPr>
          <p:nvPr>
            <p:custDataLst>
              <p:tags r:id="rId1"/>
            </p:custDataLst>
          </p:nvPr>
        </p:nvPicPr>
        <p:blipFill>
          <a:blip r:embed="rId2">
            <a:extLst>
              <a:ext uri="{96DAC541-7B7A-43D3-8B79-37D633B846F1}">
                <asvg:svgBlip xmlns:asvg="http://schemas.microsoft.com/office/drawing/2016/SVG/main" r:embed="rId3"/>
              </a:ext>
            </a:extLst>
          </a:blip>
          <a:stretch>
            <a:fillRect/>
          </a:stretch>
        </p:blipFill>
        <p:spPr>
          <a:xfrm>
            <a:off x="4593590" y="2230755"/>
            <a:ext cx="1535430" cy="1323340"/>
          </a:xfrm>
          <a:prstGeom prst="rect">
            <a:avLst/>
          </a:prstGeom>
        </p:spPr>
      </p:pic>
      <p:pic>
        <p:nvPicPr>
          <p:cNvPr id="24" name="图片 23" descr="fef1"/>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4763770" y="2377440"/>
            <a:ext cx="1195705" cy="1030605"/>
          </a:xfrm>
          <a:prstGeom prst="rect">
            <a:avLst/>
          </a:prstGeom>
          <a:effectLst/>
        </p:spPr>
      </p:pic>
      <p:pic>
        <p:nvPicPr>
          <p:cNvPr id="25" name="图片 24" descr="fef1"/>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5824855" y="2965450"/>
            <a:ext cx="1535430" cy="1323340"/>
          </a:xfrm>
          <a:prstGeom prst="rect">
            <a:avLst/>
          </a:prstGeom>
        </p:spPr>
      </p:pic>
      <p:pic>
        <p:nvPicPr>
          <p:cNvPr id="26" name="图片 25" descr="fef1"/>
          <p:cNvPicPr>
            <a:picLocks noChangeAspect="1"/>
          </p:cNvPicPr>
          <p:nvPr>
            <p:custDataLst>
              <p:tags r:id="rId10"/>
            </p:custDataLst>
          </p:nvPr>
        </p:nvPicPr>
        <p:blipFill>
          <a:blip r:embed="rId5">
            <a:extLst>
              <a:ext uri="{96DAC541-7B7A-43D3-8B79-37D633B846F1}">
                <asvg:svgBlip xmlns:asvg="http://schemas.microsoft.com/office/drawing/2016/SVG/main" r:embed="rId6"/>
              </a:ext>
            </a:extLst>
          </a:blip>
          <a:stretch>
            <a:fillRect/>
          </a:stretch>
        </p:blipFill>
        <p:spPr>
          <a:xfrm>
            <a:off x="5995035" y="3112135"/>
            <a:ext cx="1195705" cy="1030605"/>
          </a:xfrm>
          <a:prstGeom prst="rect">
            <a:avLst/>
          </a:prstGeom>
          <a:effectLst/>
        </p:spPr>
      </p:pic>
      <p:sp>
        <p:nvSpPr>
          <p:cNvPr id="52" name="任意多边形 51"/>
          <p:cNvSpPr/>
          <p:nvPr>
            <p:custDataLst>
              <p:tags r:id="rId11"/>
            </p:custDataLst>
          </p:nvPr>
        </p:nvSpPr>
        <p:spPr>
          <a:xfrm>
            <a:off x="3956050" y="2259965"/>
            <a:ext cx="760095" cy="274320"/>
          </a:xfrm>
          <a:custGeom>
            <a:avLst/>
            <a:gdLst>
              <a:gd name="connisteX0" fmla="*/ 1026160 w 1026160"/>
              <a:gd name="connsiteY0" fmla="*/ 274320 h 274320"/>
              <a:gd name="connisteX1" fmla="*/ 203200 w 1026160"/>
              <a:gd name="connsiteY1" fmla="*/ 274320 h 274320"/>
              <a:gd name="connisteX2" fmla="*/ 0 w 1026160"/>
              <a:gd name="connsiteY2" fmla="*/ 0 h 274320"/>
            </a:gdLst>
            <a:ahLst/>
            <a:cxnLst>
              <a:cxn ang="0">
                <a:pos x="connisteX0" y="connsiteY0"/>
              </a:cxn>
              <a:cxn ang="0">
                <a:pos x="connisteX1" y="connsiteY1"/>
              </a:cxn>
              <a:cxn ang="0">
                <a:pos x="connisteX2" y="connsiteY2"/>
              </a:cxn>
            </a:cxnLst>
            <a:rect l="l" t="t" r="r" b="b"/>
            <a:pathLst>
              <a:path w="1026160" h="274320">
                <a:moveTo>
                  <a:pt x="1026160" y="274320"/>
                </a:moveTo>
                <a:lnTo>
                  <a:pt x="203200" y="274320"/>
                </a:lnTo>
                <a:lnTo>
                  <a:pt x="0" y="0"/>
                </a:lnTo>
              </a:path>
            </a:pathLst>
          </a:custGeom>
          <a:noFill/>
          <a:ln>
            <a:solidFill>
              <a:srgbClr val="FFFFFF">
                <a:lumMod val="5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3" name="椭圆 52"/>
          <p:cNvSpPr/>
          <p:nvPr>
            <p:custDataLst>
              <p:tags r:id="rId12"/>
            </p:custDataLst>
          </p:nvPr>
        </p:nvSpPr>
        <p:spPr>
          <a:xfrm>
            <a:off x="3923665" y="2221230"/>
            <a:ext cx="76200" cy="76200"/>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57" name="文本框 56"/>
          <p:cNvSpPr txBox="1"/>
          <p:nvPr>
            <p:custDataLst>
              <p:tags r:id="rId13"/>
            </p:custDataLst>
          </p:nvPr>
        </p:nvSpPr>
        <p:spPr>
          <a:xfrm>
            <a:off x="1259840" y="2011680"/>
            <a:ext cx="2382520" cy="1769110"/>
          </a:xfrm>
          <a:prstGeom prst="rect">
            <a:avLst/>
          </a:prstGeom>
          <a:noFill/>
        </p:spPr>
        <p:txBody>
          <a:bodyPr wrap="square" bIns="0" rtlCol="0">
            <a:spAutoFit/>
          </a:bodyPr>
          <a:p>
            <a:pPr algn="l"/>
            <a:r>
              <a:rPr lang="zh-CN" altLang="en-US" sz="2800">
                <a:solidFill>
                  <a:srgbClr val="7578EC"/>
                </a:solidFill>
                <a:latin typeface="思源黑体 CN Bold" panose="020B0800000000000000" charset="-122"/>
                <a:ea typeface="思源黑体 CN Bold" panose="020B0800000000000000" charset="-122"/>
              </a:rPr>
              <a:t>以信息技术改变传统的幼儿园课程中的玩与教</a:t>
            </a:r>
            <a:endParaRPr lang="zh-CN" altLang="en-US" sz="2800">
              <a:solidFill>
                <a:srgbClr val="7578EC"/>
              </a:solidFill>
              <a:latin typeface="思源黑体 CN Bold" panose="020B0800000000000000" charset="-122"/>
              <a:ea typeface="思源黑体 CN Bold" panose="020B0800000000000000" charset="-122"/>
            </a:endParaRPr>
          </a:p>
        </p:txBody>
      </p:sp>
      <p:sp>
        <p:nvSpPr>
          <p:cNvPr id="70" name="文本框 69"/>
          <p:cNvSpPr txBox="1"/>
          <p:nvPr>
            <p:custDataLst>
              <p:tags r:id="rId14"/>
            </p:custDataLst>
          </p:nvPr>
        </p:nvSpPr>
        <p:spPr>
          <a:xfrm>
            <a:off x="8014335" y="2764790"/>
            <a:ext cx="2055495" cy="907415"/>
          </a:xfrm>
          <a:prstGeom prst="rect">
            <a:avLst/>
          </a:prstGeom>
          <a:noFill/>
        </p:spPr>
        <p:txBody>
          <a:bodyPr wrap="square" bIns="0" rtlCol="0">
            <a:spAutoFit/>
          </a:bodyPr>
          <a:p>
            <a:pPr algn="l"/>
            <a:r>
              <a:rPr lang="zh-CN" altLang="en-US" sz="2800">
                <a:solidFill>
                  <a:srgbClr val="F7B802"/>
                </a:solidFill>
                <a:latin typeface="思源黑体 CN Bold" panose="020B0800000000000000" charset="-122"/>
                <a:ea typeface="思源黑体 CN Bold" panose="020B0800000000000000" charset="-122"/>
              </a:rPr>
              <a:t>共建共享数字教育资源</a:t>
            </a:r>
            <a:endParaRPr lang="zh-CN" altLang="en-US" sz="2800">
              <a:solidFill>
                <a:srgbClr val="F7B802"/>
              </a:solidFill>
              <a:latin typeface="思源黑体 CN Bold" panose="020B0800000000000000" charset="-122"/>
              <a:ea typeface="思源黑体 CN Bold" panose="020B0800000000000000" charset="-122"/>
            </a:endParaRPr>
          </a:p>
        </p:txBody>
      </p:sp>
      <p:sp>
        <p:nvSpPr>
          <p:cNvPr id="72" name="任意多边形 71"/>
          <p:cNvSpPr/>
          <p:nvPr>
            <p:custDataLst>
              <p:tags r:id="rId15"/>
            </p:custDataLst>
          </p:nvPr>
        </p:nvSpPr>
        <p:spPr>
          <a:xfrm flipH="1">
            <a:off x="7185660" y="2973705"/>
            <a:ext cx="760095" cy="274320"/>
          </a:xfrm>
          <a:custGeom>
            <a:avLst/>
            <a:gdLst>
              <a:gd name="connisteX0" fmla="*/ 1026160 w 1026160"/>
              <a:gd name="connsiteY0" fmla="*/ 274320 h 274320"/>
              <a:gd name="connisteX1" fmla="*/ 203200 w 1026160"/>
              <a:gd name="connsiteY1" fmla="*/ 274320 h 274320"/>
              <a:gd name="connisteX2" fmla="*/ 0 w 1026160"/>
              <a:gd name="connsiteY2" fmla="*/ 0 h 274320"/>
            </a:gdLst>
            <a:ahLst/>
            <a:cxnLst>
              <a:cxn ang="0">
                <a:pos x="connisteX0" y="connsiteY0"/>
              </a:cxn>
              <a:cxn ang="0">
                <a:pos x="connisteX1" y="connsiteY1"/>
              </a:cxn>
              <a:cxn ang="0">
                <a:pos x="connisteX2" y="connsiteY2"/>
              </a:cxn>
            </a:cxnLst>
            <a:rect l="l" t="t" r="r" b="b"/>
            <a:pathLst>
              <a:path w="1026160" h="274320">
                <a:moveTo>
                  <a:pt x="1026160" y="274320"/>
                </a:moveTo>
                <a:lnTo>
                  <a:pt x="203200" y="274320"/>
                </a:lnTo>
                <a:lnTo>
                  <a:pt x="0" y="0"/>
                </a:lnTo>
              </a:path>
            </a:pathLst>
          </a:custGeom>
          <a:noFill/>
          <a:ln>
            <a:solidFill>
              <a:srgbClr val="FFFFFF">
                <a:lumMod val="50000"/>
              </a:srgbClr>
            </a:soli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4" name="椭圆 73"/>
          <p:cNvSpPr/>
          <p:nvPr>
            <p:custDataLst>
              <p:tags r:id="rId16"/>
            </p:custDataLst>
          </p:nvPr>
        </p:nvSpPr>
        <p:spPr>
          <a:xfrm flipH="1">
            <a:off x="7912100" y="2934970"/>
            <a:ext cx="76200" cy="76200"/>
          </a:xfrm>
          <a:prstGeom prst="ellips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4" name="文本框 3"/>
          <p:cNvSpPr txBox="1"/>
          <p:nvPr/>
        </p:nvSpPr>
        <p:spPr>
          <a:xfrm>
            <a:off x="5001260" y="2585720"/>
            <a:ext cx="866140" cy="706755"/>
          </a:xfrm>
          <a:prstGeom prst="rect">
            <a:avLst/>
          </a:prstGeom>
          <a:noFill/>
        </p:spPr>
        <p:txBody>
          <a:bodyPr wrap="square" rtlCol="0">
            <a:spAutoFit/>
          </a:bodyPr>
          <a:p>
            <a:pPr algn="ctr"/>
            <a:r>
              <a:rPr lang="en-US" altLang="zh-CN" sz="4000">
                <a:solidFill>
                  <a:srgbClr val="7030A0"/>
                </a:solidFill>
                <a:sym typeface="+mn-ea"/>
              </a:rPr>
              <a:t>1</a:t>
            </a:r>
            <a:endParaRPr lang="en-US" altLang="zh-CN" sz="4000">
              <a:solidFill>
                <a:srgbClr val="7030A0"/>
              </a:solidFill>
            </a:endParaRPr>
          </a:p>
        </p:txBody>
      </p:sp>
      <p:sp>
        <p:nvSpPr>
          <p:cNvPr id="5" name="文本框 4"/>
          <p:cNvSpPr txBox="1"/>
          <p:nvPr/>
        </p:nvSpPr>
        <p:spPr>
          <a:xfrm>
            <a:off x="6214110" y="3335020"/>
            <a:ext cx="866140" cy="706755"/>
          </a:xfrm>
          <a:prstGeom prst="rect">
            <a:avLst/>
          </a:prstGeom>
          <a:noFill/>
        </p:spPr>
        <p:txBody>
          <a:bodyPr wrap="square" rtlCol="0">
            <a:spAutoFit/>
          </a:bodyPr>
          <a:p>
            <a:pPr algn="ctr"/>
            <a:r>
              <a:rPr lang="en-US" altLang="zh-CN" sz="4000">
                <a:solidFill>
                  <a:srgbClr val="FFC000"/>
                </a:solidFill>
                <a:sym typeface="+mn-ea"/>
              </a:rPr>
              <a:t>2</a:t>
            </a:r>
            <a:endParaRPr lang="en-US" altLang="zh-CN" sz="4000">
              <a:solidFill>
                <a:srgbClr val="FFC000"/>
              </a:solidFill>
              <a:sym typeface="+mn-ea"/>
            </a:endParaRPr>
          </a:p>
        </p:txBody>
      </p:sp>
    </p:spTree>
    <p:custDataLst>
      <p:tags r:id="rId17"/>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title"/>
          </p:nvPr>
        </p:nvSpPr>
        <p:spPr>
          <a:xfrm>
            <a:off x="916941" y="54100"/>
            <a:ext cx="10515600" cy="1325563"/>
          </a:xfrm>
        </p:spPr>
        <p:txBody>
          <a:bodyPr/>
          <a:p>
            <a:r>
              <a:rPr lang="zh-CN" altLang="en-US"/>
              <a:t> 四、 进一步关注和提升幼儿园教师的专业水平</a:t>
            </a:r>
            <a:endParaRPr lang="zh-CN" altLang="en-US"/>
          </a:p>
        </p:txBody>
      </p:sp>
      <p:sp>
        <p:nvSpPr>
          <p:cNvPr id="100" name="文本框 99"/>
          <p:cNvSpPr txBox="1"/>
          <p:nvPr/>
        </p:nvSpPr>
        <p:spPr>
          <a:xfrm>
            <a:off x="1102995" y="1342390"/>
            <a:ext cx="9814560" cy="1106805"/>
          </a:xfrm>
          <a:prstGeom prst="rect">
            <a:avLst/>
          </a:prstGeom>
          <a:noFill/>
          <a:ln w="9525">
            <a:noFill/>
          </a:ln>
        </p:spPr>
        <p:txBody>
          <a:bodyPr wrap="square">
            <a:spAutoFit/>
          </a:bodyPr>
          <a:p>
            <a:pPr marL="0" indent="457200" algn="l" fontAlgn="auto">
              <a:lnSpc>
                <a:spcPct val="150000"/>
              </a:lnSpc>
            </a:pPr>
            <a:r>
              <a:rPr lang="zh-CN" sz="2200">
                <a:cs typeface="宋体" charset="0"/>
                <a:sym typeface="+mn-ea"/>
              </a:rPr>
              <a:t>我国幼儿园课程的发展有赖于幼儿园教师专业水平的提高，进一步关注和提升幼儿园教师的专业水平是我国幼儿园课程的发展必然趋向。</a:t>
            </a:r>
            <a:endParaRPr lang="zh-CN" altLang="en-US" sz="2200" b="0">
              <a:solidFill>
                <a:schemeClr val="tx1"/>
              </a:solidFill>
              <a:cs typeface="宋体" charset="0"/>
            </a:endParaRPr>
          </a:p>
        </p:txBody>
      </p:sp>
      <p:sp>
        <p:nvSpPr>
          <p:cNvPr id="2" name="文本框 1"/>
          <p:cNvSpPr txBox="1"/>
          <p:nvPr/>
        </p:nvSpPr>
        <p:spPr>
          <a:xfrm>
            <a:off x="1217930" y="2848610"/>
            <a:ext cx="9814560" cy="2630170"/>
          </a:xfrm>
          <a:prstGeom prst="rect">
            <a:avLst/>
          </a:prstGeom>
          <a:noFill/>
          <a:ln w="9525">
            <a:noFill/>
          </a:ln>
        </p:spPr>
        <p:txBody>
          <a:bodyPr wrap="square">
            <a:spAutoFit/>
          </a:bodyPr>
          <a:p>
            <a:pPr marL="0" indent="457200" algn="l" fontAlgn="auto">
              <a:lnSpc>
                <a:spcPct val="150000"/>
              </a:lnSpc>
            </a:pPr>
            <a:r>
              <a:rPr lang="zh-CN" sz="2200">
                <a:cs typeface="宋体" charset="0"/>
                <a:sym typeface="+mn-ea"/>
              </a:rPr>
              <a:t>幼儿教育及幼儿园课程所追求目标最终是要通过幼儿园教师的教育行为的转变才能得以实现。</a:t>
            </a:r>
            <a:endParaRPr lang="zh-CN" sz="2200">
              <a:cs typeface="宋体" charset="0"/>
              <a:sym typeface="+mn-ea"/>
            </a:endParaRPr>
          </a:p>
          <a:p>
            <a:pPr marL="0" indent="457200" algn="l" fontAlgn="auto">
              <a:lnSpc>
                <a:spcPct val="150000"/>
              </a:lnSpc>
            </a:pPr>
            <a:r>
              <a:rPr lang="zh-CN" sz="2200">
                <a:cs typeface="宋体" charset="0"/>
                <a:sym typeface="+mn-ea"/>
              </a:rPr>
              <a:t>关注和提升幼儿园教师的专业水平，能让幼儿园教师理解幼儿园课程设计者和编制者的意图，并能根据幼儿园教育实践中的真实情景，将这些意图演绎为幼儿园教育实践，有效地实施幼儿园教育活动。</a:t>
            </a:r>
            <a:endParaRPr lang="zh-CN" sz="2200">
              <a:cs typeface="宋体" charset="0"/>
              <a:sym typeface="+mn-ea"/>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一、 </a:t>
            </a:r>
            <a:r>
              <a:rPr lang="en-US" altLang="zh-CN" dirty="0"/>
              <a:t>20</a:t>
            </a:r>
            <a:r>
              <a:rPr lang="zh-CN" altLang="en-US" dirty="0"/>
              <a:t>世纪</a:t>
            </a:r>
            <a:r>
              <a:rPr lang="en-US" altLang="zh-CN" dirty="0"/>
              <a:t>20</a:t>
            </a:r>
            <a:r>
              <a:rPr lang="zh-CN" altLang="en-US" dirty="0"/>
              <a:t>年代至</a:t>
            </a:r>
            <a:r>
              <a:rPr lang="en-US" altLang="zh-CN" dirty="0"/>
              <a:t>30</a:t>
            </a:r>
            <a:r>
              <a:rPr lang="zh-CN" altLang="en-US" dirty="0"/>
              <a:t>年代的幼儿园课程改革</a:t>
            </a:r>
            <a:endParaRPr lang="zh-CN" altLang="en-US" dirty="0"/>
          </a:p>
        </p:txBody>
      </p:sp>
      <p:sp>
        <p:nvSpPr>
          <p:cNvPr id="21" name="文本框 20"/>
          <p:cNvSpPr txBox="1"/>
          <p:nvPr/>
        </p:nvSpPr>
        <p:spPr>
          <a:xfrm>
            <a:off x="1199928" y="1299739"/>
            <a:ext cx="10043983" cy="4661535"/>
          </a:xfrm>
          <a:prstGeom prst="rect">
            <a:avLst/>
          </a:prstGeom>
          <a:noFill/>
        </p:spPr>
        <p:txBody>
          <a:bodyPr wrap="square" rtlCol="0">
            <a:spAutoFit/>
          </a:bodyPr>
          <a:lstStyle/>
          <a:p>
            <a:pPr indent="457200">
              <a:lnSpc>
                <a:spcPct val="150000"/>
              </a:lnSpc>
            </a:pPr>
            <a:r>
              <a:rPr lang="en-US" altLang="zh-CN" sz="2200" dirty="0">
                <a:solidFill>
                  <a:schemeClr val="accent2">
                    <a:lumMod val="75000"/>
                  </a:schemeClr>
                </a:solidFill>
                <a:latin typeface="微软雅黑" pitchFamily="34" charset="-122"/>
                <a:ea typeface="微软雅黑" pitchFamily="34" charset="-122"/>
              </a:rPr>
              <a:t>20</a:t>
            </a:r>
            <a:r>
              <a:rPr lang="zh-CN" altLang="en-US" sz="2200" dirty="0">
                <a:solidFill>
                  <a:schemeClr val="accent2">
                    <a:lumMod val="75000"/>
                  </a:schemeClr>
                </a:solidFill>
                <a:latin typeface="微软雅黑" pitchFamily="34" charset="-122"/>
                <a:ea typeface="微软雅黑" pitchFamily="34" charset="-122"/>
              </a:rPr>
              <a:t>世纪初</a:t>
            </a:r>
            <a:r>
              <a:rPr lang="zh-CN" altLang="en-US" sz="2200" dirty="0">
                <a:solidFill>
                  <a:schemeClr val="bg2">
                    <a:lumMod val="25000"/>
                  </a:schemeClr>
                </a:solidFill>
                <a:latin typeface="微软雅黑" pitchFamily="34" charset="-122"/>
                <a:ea typeface="微软雅黑" pitchFamily="34" charset="-122"/>
              </a:rPr>
              <a:t>，我国的幼儿园开始建立，幼儿园教育主要照搬外国的教育模式，从教育内容、方法，到设施和玩具，先效法日本，后仿效西方。</a:t>
            </a:r>
            <a:endParaRPr lang="en-US" altLang="zh-CN" sz="2200" dirty="0">
              <a:solidFill>
                <a:schemeClr val="bg2">
                  <a:lumMod val="25000"/>
                </a:schemeClr>
              </a:solidFill>
              <a:latin typeface="微软雅黑" pitchFamily="34" charset="-122"/>
              <a:ea typeface="微软雅黑" pitchFamily="34" charset="-122"/>
            </a:endParaRPr>
          </a:p>
          <a:p>
            <a:pPr indent="457200">
              <a:lnSpc>
                <a:spcPct val="150000"/>
              </a:lnSpc>
            </a:pPr>
            <a:r>
              <a:rPr lang="en-US" altLang="zh-CN" sz="2200" dirty="0">
                <a:solidFill>
                  <a:schemeClr val="accent2">
                    <a:lumMod val="75000"/>
                  </a:schemeClr>
                </a:solidFill>
                <a:latin typeface="微软雅黑" pitchFamily="34" charset="-122"/>
                <a:ea typeface="微软雅黑" pitchFamily="34" charset="-122"/>
              </a:rPr>
              <a:t>1919</a:t>
            </a:r>
            <a:r>
              <a:rPr lang="zh-CN" altLang="en-US" sz="2200" dirty="0">
                <a:solidFill>
                  <a:schemeClr val="accent2">
                    <a:lumMod val="75000"/>
                  </a:schemeClr>
                </a:solidFill>
                <a:latin typeface="微软雅黑" pitchFamily="34" charset="-122"/>
                <a:ea typeface="微软雅黑" pitchFamily="34" charset="-122"/>
              </a:rPr>
              <a:t>年</a:t>
            </a:r>
            <a:r>
              <a:rPr lang="zh-CN" altLang="en-US" sz="2200" dirty="0">
                <a:solidFill>
                  <a:schemeClr val="bg2">
                    <a:lumMod val="25000"/>
                  </a:schemeClr>
                </a:solidFill>
                <a:latin typeface="微软雅黑" pitchFamily="34" charset="-122"/>
                <a:ea typeface="微软雅黑" pitchFamily="34" charset="-122"/>
              </a:rPr>
              <a:t>爆发的“五四”新文化运动，为各种哲学流派在我国的传播创造了条件，对我国近现代教育产生过深刻影响的首推杜威的思想。</a:t>
            </a:r>
            <a:r>
              <a:rPr lang="en-US" altLang="zh-CN" sz="2200" dirty="0">
                <a:solidFill>
                  <a:schemeClr val="bg2">
                    <a:lumMod val="25000"/>
                  </a:schemeClr>
                </a:solidFill>
                <a:latin typeface="微软雅黑" pitchFamily="34" charset="-122"/>
                <a:ea typeface="微软雅黑" pitchFamily="34" charset="-122"/>
              </a:rPr>
              <a:t>一方面接受并引进了这些来自西方的教育思想，另一方面也洞察了幼儿园教育照搬外国所带来的弊病，提出了从幼儿园课程变革入手，使幼儿园教育科学化、本土化的主张。</a:t>
            </a:r>
            <a:endParaRPr lang="en-US" altLang="zh-CN" sz="2200" dirty="0">
              <a:solidFill>
                <a:schemeClr val="bg2">
                  <a:lumMod val="25000"/>
                </a:schemeClr>
              </a:solidFill>
              <a:latin typeface="微软雅黑" pitchFamily="34" charset="-122"/>
              <a:ea typeface="微软雅黑" pitchFamily="34" charset="-122"/>
            </a:endParaRPr>
          </a:p>
          <a:p>
            <a:pPr indent="457200">
              <a:lnSpc>
                <a:spcPct val="150000"/>
              </a:lnSpc>
            </a:pPr>
            <a:r>
              <a:rPr lang="en-US" altLang="zh-CN" sz="2200" dirty="0">
                <a:solidFill>
                  <a:schemeClr val="accent2">
                    <a:lumMod val="75000"/>
                  </a:schemeClr>
                </a:solidFill>
                <a:latin typeface="微软雅黑" pitchFamily="34" charset="-122"/>
                <a:ea typeface="微软雅黑" pitchFamily="34" charset="-122"/>
              </a:rPr>
              <a:t>20</a:t>
            </a:r>
            <a:r>
              <a:rPr lang="zh-CN" altLang="en-US" sz="2200" dirty="0">
                <a:solidFill>
                  <a:schemeClr val="accent2">
                    <a:lumMod val="75000"/>
                  </a:schemeClr>
                </a:solidFill>
                <a:latin typeface="微软雅黑" pitchFamily="34" charset="-122"/>
                <a:ea typeface="微软雅黑" pitchFamily="34" charset="-122"/>
              </a:rPr>
              <a:t>世纪</a:t>
            </a:r>
            <a:r>
              <a:rPr lang="en-US" altLang="zh-CN" sz="2200" dirty="0">
                <a:solidFill>
                  <a:schemeClr val="accent2">
                    <a:lumMod val="75000"/>
                  </a:schemeClr>
                </a:solidFill>
                <a:latin typeface="微软雅黑" pitchFamily="34" charset="-122"/>
                <a:ea typeface="微软雅黑" pitchFamily="34" charset="-122"/>
              </a:rPr>
              <a:t>20</a:t>
            </a:r>
            <a:r>
              <a:rPr lang="zh-CN" altLang="en-US" sz="2200" dirty="0">
                <a:solidFill>
                  <a:schemeClr val="accent2">
                    <a:lumMod val="75000"/>
                  </a:schemeClr>
                </a:solidFill>
                <a:latin typeface="微软雅黑" pitchFamily="34" charset="-122"/>
                <a:ea typeface="微软雅黑" pitchFamily="34" charset="-122"/>
              </a:rPr>
              <a:t>年代至</a:t>
            </a:r>
            <a:r>
              <a:rPr lang="en-US" altLang="zh-CN" sz="2200" dirty="0">
                <a:solidFill>
                  <a:schemeClr val="accent2">
                    <a:lumMod val="75000"/>
                  </a:schemeClr>
                </a:solidFill>
                <a:latin typeface="微软雅黑" pitchFamily="34" charset="-122"/>
                <a:ea typeface="微软雅黑" pitchFamily="34" charset="-122"/>
              </a:rPr>
              <a:t>30</a:t>
            </a:r>
            <a:r>
              <a:rPr lang="zh-CN" altLang="en-US" sz="2200" dirty="0">
                <a:solidFill>
                  <a:schemeClr val="accent2">
                    <a:lumMod val="75000"/>
                  </a:schemeClr>
                </a:solidFill>
                <a:latin typeface="微软雅黑" pitchFamily="34" charset="-122"/>
                <a:ea typeface="微软雅黑" pitchFamily="34" charset="-122"/>
              </a:rPr>
              <a:t>年代</a:t>
            </a:r>
            <a:r>
              <a:rPr lang="zh-CN" altLang="en-US" sz="2200" dirty="0">
                <a:solidFill>
                  <a:schemeClr val="bg2">
                    <a:lumMod val="25000"/>
                  </a:schemeClr>
                </a:solidFill>
                <a:latin typeface="微软雅黑" pitchFamily="34" charset="-122"/>
                <a:ea typeface="微软雅黑" pitchFamily="34" charset="-122"/>
              </a:rPr>
              <a:t>，幼儿园课程改革在理论上确认了儿童的主体性，认定了幼儿园课程应来源于儿童的生活，课程应包括儿童在幼儿园的一切活动，提出了课程的编制应依据儿童的心理水平。</a:t>
            </a:r>
            <a:endParaRPr lang="zh-CN" altLang="en-US" sz="2200" dirty="0">
              <a:solidFill>
                <a:schemeClr val="bg2">
                  <a:lumMod val="25000"/>
                </a:schemeClr>
              </a:solidFill>
              <a:latin typeface="微软雅黑" pitchFamily="34" charset="-122"/>
              <a:ea typeface="微软雅黑" pitchFamily="34" charset="-122"/>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554480" y="2159000"/>
            <a:ext cx="8557895" cy="1106805"/>
          </a:xfrm>
          <a:prstGeom prst="rect">
            <a:avLst/>
          </a:prstGeom>
          <a:noFill/>
          <a:ln w="9525">
            <a:noFill/>
          </a:ln>
        </p:spPr>
        <p:txBody>
          <a:bodyPr wrap="square">
            <a:spAutoFit/>
          </a:bodyPr>
          <a:p>
            <a:pPr marL="0" indent="457200" algn="l" fontAlgn="auto">
              <a:lnSpc>
                <a:spcPct val="150000"/>
              </a:lnSpc>
            </a:pPr>
            <a:r>
              <a:rPr lang="zh-CN" sz="2200" b="0">
                <a:solidFill>
                  <a:schemeClr val="tx1"/>
                </a:solidFill>
                <a:cs typeface="宋体" charset="0"/>
              </a:rPr>
              <a:t>幼儿园课程开始向下延伸，为3岁以下的婴幼儿及其家长服务，使0—6岁婴幼儿的教育出现了一体化的趋向。</a:t>
            </a:r>
            <a:endParaRPr lang="zh-CN" altLang="en-US" sz="2200" b="0">
              <a:solidFill>
                <a:schemeClr val="tx1"/>
              </a:solidFill>
              <a:cs typeface="宋体" charset="0"/>
            </a:endParaRPr>
          </a:p>
        </p:txBody>
      </p:sp>
      <p:sp>
        <p:nvSpPr>
          <p:cNvPr id="4" name="标题 3"/>
          <p:cNvSpPr/>
          <p:nvPr>
            <p:ph type="title"/>
          </p:nvPr>
        </p:nvSpPr>
        <p:spPr>
          <a:xfrm>
            <a:off x="916941" y="54100"/>
            <a:ext cx="10515600" cy="1325563"/>
          </a:xfrm>
        </p:spPr>
        <p:txBody>
          <a:bodyPr/>
          <a:p>
            <a:r>
              <a:rPr lang="zh-CN" altLang="en-US"/>
              <a:t> 五、 0—6岁学龄前儿童教育课程一体化</a:t>
            </a:r>
            <a:endParaRPr lang="zh-CN" altLang="en-US"/>
          </a:p>
        </p:txBody>
      </p:sp>
      <p:pic>
        <p:nvPicPr>
          <p:cNvPr id="5" name="图片 4"/>
          <p:cNvPicPr>
            <a:picLocks noChangeAspect="1"/>
          </p:cNvPicPr>
          <p:nvPr/>
        </p:nvPicPr>
        <p:blipFill>
          <a:blip r:embed="rId1"/>
          <a:stretch>
            <a:fillRect/>
          </a:stretch>
        </p:blipFill>
        <p:spPr>
          <a:xfrm>
            <a:off x="7546975" y="2988945"/>
            <a:ext cx="3645535" cy="2734310"/>
          </a:xfrm>
          <a:prstGeom prst="rect">
            <a:avLst/>
          </a:prstGeom>
        </p:spPr>
      </p:pic>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p:nvPr>
            <p:ph type="title"/>
          </p:nvPr>
        </p:nvSpPr>
        <p:spPr>
          <a:xfrm>
            <a:off x="916941" y="54100"/>
            <a:ext cx="10515600" cy="1325563"/>
          </a:xfrm>
        </p:spPr>
        <p:txBody>
          <a:bodyPr/>
          <a:p>
            <a:r>
              <a:rPr lang="zh-CN" altLang="en-US">
                <a:solidFill>
                  <a:schemeClr val="tx1"/>
                </a:solidFill>
              </a:rPr>
              <a:t> 五、 0—6岁学龄前儿童教育课程一体化</a:t>
            </a:r>
            <a:endParaRPr lang="zh-CN" altLang="en-US">
              <a:solidFill>
                <a:schemeClr val="tx1"/>
              </a:solidFill>
            </a:endParaRPr>
          </a:p>
        </p:txBody>
      </p:sp>
      <p:sp>
        <p:nvSpPr>
          <p:cNvPr id="100" name="文本框 99"/>
          <p:cNvSpPr txBox="1"/>
          <p:nvPr/>
        </p:nvSpPr>
        <p:spPr>
          <a:xfrm>
            <a:off x="1482090" y="1264920"/>
            <a:ext cx="8655050" cy="598805"/>
          </a:xfrm>
          <a:prstGeom prst="rect">
            <a:avLst/>
          </a:prstGeom>
          <a:noFill/>
          <a:ln w="9525">
            <a:noFill/>
          </a:ln>
        </p:spPr>
        <p:txBody>
          <a:bodyPr wrap="square">
            <a:spAutoFit/>
          </a:bodyPr>
          <a:p>
            <a:pPr marL="0" indent="0" algn="l">
              <a:lnSpc>
                <a:spcPct val="150000"/>
              </a:lnSpc>
            </a:pPr>
            <a:r>
              <a:rPr lang="zh-CN" sz="2200" b="0">
                <a:solidFill>
                  <a:schemeClr val="tx1"/>
                </a:solidFill>
                <a:cs typeface="宋体" charset="0"/>
              </a:rPr>
              <a:t>出现</a:t>
            </a:r>
            <a:r>
              <a:rPr lang="en-US" sz="2200" b="0">
                <a:solidFill>
                  <a:schemeClr val="tx1"/>
                </a:solidFill>
                <a:latin typeface="Calibri" charset="0"/>
                <a:cs typeface="宋体" charset="0"/>
              </a:rPr>
              <a:t>0</a:t>
            </a:r>
            <a:r>
              <a:rPr lang="en-US" sz="2200" b="0">
                <a:solidFill>
                  <a:schemeClr val="tx1"/>
                </a:solidFill>
                <a:latin typeface="宋体" charset="0"/>
                <a:cs typeface="宋体" charset="0"/>
              </a:rPr>
              <a:t>—</a:t>
            </a:r>
            <a:r>
              <a:rPr lang="en-US" sz="2200" b="0">
                <a:solidFill>
                  <a:schemeClr val="tx1"/>
                </a:solidFill>
                <a:latin typeface="Calibri" charset="0"/>
                <a:cs typeface="宋体" charset="0"/>
              </a:rPr>
              <a:t>6</a:t>
            </a:r>
            <a:r>
              <a:rPr lang="zh-CN" sz="2200" b="0">
                <a:solidFill>
                  <a:schemeClr val="tx1"/>
                </a:solidFill>
                <a:cs typeface="宋体" charset="0"/>
              </a:rPr>
              <a:t>岁学前儿童课程一体化的发展趋势，其主要原因是：</a:t>
            </a:r>
            <a:endParaRPr lang="zh-CN" altLang="en-US" sz="2200" b="0">
              <a:solidFill>
                <a:schemeClr val="tx1"/>
              </a:solidFill>
              <a:cs typeface="宋体" charset="0"/>
            </a:endParaRPr>
          </a:p>
        </p:txBody>
      </p:sp>
      <p:sp>
        <p:nvSpPr>
          <p:cNvPr id="18" name="圆角矩形 17"/>
          <p:cNvSpPr/>
          <p:nvPr>
            <p:custDataLst>
              <p:tags r:id="rId1"/>
            </p:custDataLst>
          </p:nvPr>
        </p:nvSpPr>
        <p:spPr>
          <a:xfrm>
            <a:off x="821690" y="2390140"/>
            <a:ext cx="2888615" cy="3794125"/>
          </a:xfrm>
          <a:prstGeom prst="roundRect">
            <a:avLst>
              <a:gd name="adj" fmla="val 6445"/>
            </a:avLst>
          </a:prstGeom>
          <a:gradFill>
            <a:gsLst>
              <a:gs pos="100000">
                <a:schemeClr val="accent1"/>
              </a:gs>
              <a:gs pos="0">
                <a:schemeClr val="accent1">
                  <a:lumMod val="60000"/>
                  <a:lumOff val="40000"/>
                </a:schemeClr>
              </a:gs>
            </a:gsLst>
            <a:lin ang="2700000"/>
          </a:gradFill>
          <a:ln w="12700" cmpd="sng">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文本框 20"/>
          <p:cNvSpPr txBox="1"/>
          <p:nvPr>
            <p:custDataLst>
              <p:tags r:id="rId2"/>
            </p:custDataLst>
          </p:nvPr>
        </p:nvSpPr>
        <p:spPr>
          <a:xfrm>
            <a:off x="858520" y="2706370"/>
            <a:ext cx="2708275" cy="2910840"/>
          </a:xfrm>
          <a:prstGeom prst="rect">
            <a:avLst/>
          </a:prstGeom>
          <a:noFill/>
        </p:spPr>
        <p:txBody>
          <a:bodyPr wrap="square" rtlCol="0" anchor="ctr" anchorCtr="0">
            <a:noAutofit/>
          </a:bodyPr>
          <a:p>
            <a:pPr marL="0" indent="0" algn="l" fontAlgn="ctr">
              <a:lnSpc>
                <a:spcPct val="150000"/>
              </a:lnSpc>
              <a:spcBef>
                <a:spcPts val="0"/>
              </a:spcBef>
              <a:spcAft>
                <a:spcPts val="0"/>
              </a:spcAft>
              <a:buSzPct val="100000"/>
            </a:pPr>
            <a:r>
              <a:rPr lang="zh-CN" altLang="en-US" sz="2200">
                <a:solidFill>
                  <a:srgbClr val="000000"/>
                </a:solidFill>
                <a:effectLst>
                  <a:outerShdw blurRad="50800" dist="38100" dir="2700000" algn="tl" rotWithShape="0">
                    <a:schemeClr val="accent2">
                      <a:alpha val="40000"/>
                    </a:schemeClr>
                  </a:outerShdw>
                </a:effectLst>
                <a:latin typeface="MiSans Bold" panose="00000800000000000000" charset="-122"/>
                <a:ea typeface="MiSans Bold" panose="00000800000000000000" charset="-122"/>
                <a:cs typeface="江城圆体 300W" panose="020B0300000000000000" charset="-122"/>
              </a:rPr>
              <a:t>脑科学研究的新进展，让人们认识到0—3岁是人一生发展最为迅速和关键的时期，是开发人的潜能的最佳时</a:t>
            </a:r>
            <a:endParaRPr lang="zh-CN" altLang="en-US" sz="2200">
              <a:solidFill>
                <a:srgbClr val="000000"/>
              </a:solidFill>
              <a:effectLst>
                <a:outerShdw blurRad="50800" dist="38100" dir="2700000" algn="tl" rotWithShape="0">
                  <a:schemeClr val="accent2">
                    <a:alpha val="40000"/>
                  </a:schemeClr>
                </a:outerShdw>
              </a:effectLst>
              <a:latin typeface="MiSans Bold" panose="00000800000000000000" charset="-122"/>
              <a:ea typeface="MiSans Bold" panose="00000800000000000000" charset="-122"/>
              <a:cs typeface="江城圆体 300W" panose="020B0300000000000000" charset="-122"/>
            </a:endParaRPr>
          </a:p>
          <a:p>
            <a:pPr marL="0" indent="0" algn="l" fontAlgn="ctr">
              <a:lnSpc>
                <a:spcPct val="150000"/>
              </a:lnSpc>
              <a:spcBef>
                <a:spcPts val="0"/>
              </a:spcBef>
              <a:spcAft>
                <a:spcPts val="0"/>
              </a:spcAft>
              <a:buSzPct val="100000"/>
            </a:pPr>
            <a:r>
              <a:rPr lang="zh-CN" altLang="en-US" sz="2200">
                <a:solidFill>
                  <a:srgbClr val="000000"/>
                </a:solidFill>
                <a:effectLst>
                  <a:outerShdw blurRad="50800" dist="38100" dir="2700000" algn="tl" rotWithShape="0">
                    <a:schemeClr val="accent2">
                      <a:alpha val="40000"/>
                    </a:schemeClr>
                  </a:outerShdw>
                </a:effectLst>
                <a:latin typeface="MiSans Bold" panose="00000800000000000000" charset="-122"/>
                <a:ea typeface="MiSans Bold" panose="00000800000000000000" charset="-122"/>
                <a:cs typeface="江城圆体 300W" panose="020B0300000000000000" charset="-122"/>
              </a:rPr>
              <a:t>期。</a:t>
            </a:r>
            <a:endParaRPr lang="zh-CN" altLang="en-US" sz="2200">
              <a:solidFill>
                <a:srgbClr val="000000"/>
              </a:solidFill>
              <a:effectLst>
                <a:outerShdw blurRad="50800" dist="38100" dir="2700000" algn="tl" rotWithShape="0">
                  <a:schemeClr val="accent2">
                    <a:alpha val="40000"/>
                  </a:schemeClr>
                </a:outerShdw>
              </a:effectLst>
              <a:latin typeface="MiSans Bold" panose="00000800000000000000" charset="-122"/>
              <a:ea typeface="MiSans Bold" panose="00000800000000000000" charset="-122"/>
              <a:cs typeface="江城圆体 300W" panose="020B0300000000000000" charset="-122"/>
            </a:endParaRPr>
          </a:p>
        </p:txBody>
      </p:sp>
      <p:sp>
        <p:nvSpPr>
          <p:cNvPr id="23" name="文本框 22"/>
          <p:cNvSpPr txBox="1"/>
          <p:nvPr>
            <p:custDataLst>
              <p:tags r:id="rId3"/>
            </p:custDataLst>
          </p:nvPr>
        </p:nvSpPr>
        <p:spPr>
          <a:xfrm>
            <a:off x="2347806" y="4976447"/>
            <a:ext cx="1508809" cy="1803589"/>
          </a:xfrm>
          <a:prstGeom prst="rect">
            <a:avLst/>
          </a:prstGeom>
          <a:noFill/>
        </p:spPr>
        <p:txBody>
          <a:bodyPr wrap="square" rtlCol="0" anchor="ctr" anchorCtr="0">
            <a:normAutofit/>
          </a:bodyPr>
          <a:p>
            <a:pPr fontAlgn="ctr">
              <a:lnSpc>
                <a:spcPct val="150000"/>
              </a:lnSpc>
            </a:pPr>
            <a:r>
              <a:rPr lang="en-US" altLang="zh-CN" sz="6000">
                <a:ln w="12700" cmpd="sng">
                  <a:gradFill>
                    <a:gsLst>
                      <a:gs pos="0">
                        <a:schemeClr val="bg1">
                          <a:alpha val="70000"/>
                        </a:schemeClr>
                      </a:gs>
                      <a:gs pos="67000">
                        <a:schemeClr val="bg1">
                          <a:alpha val="70000"/>
                        </a:schemeClr>
                      </a:gs>
                      <a:gs pos="69000">
                        <a:schemeClr val="bg1">
                          <a:alpha val="0"/>
                        </a:schemeClr>
                      </a:gs>
                    </a:gsLst>
                    <a:lin ang="5400000" scaled="1"/>
                  </a:gradFill>
                  <a:prstDash val="solid"/>
                </a:ln>
                <a:noFill/>
                <a:latin typeface="MiSans Bold" panose="00000800000000000000" charset="-122"/>
                <a:ea typeface="MiSans Bold" panose="00000800000000000000" charset="-122"/>
                <a:cs typeface="江城圆体 300W" panose="020B0300000000000000" charset="-122"/>
              </a:rPr>
              <a:t>01</a:t>
            </a:r>
            <a:endParaRPr lang="en-US" altLang="zh-CN" sz="6000">
              <a:ln w="12700" cmpd="sng">
                <a:gradFill>
                  <a:gsLst>
                    <a:gs pos="0">
                      <a:schemeClr val="bg1">
                        <a:alpha val="70000"/>
                      </a:schemeClr>
                    </a:gs>
                    <a:gs pos="67000">
                      <a:schemeClr val="bg1">
                        <a:alpha val="70000"/>
                      </a:schemeClr>
                    </a:gs>
                    <a:gs pos="69000">
                      <a:schemeClr val="bg1">
                        <a:alpha val="0"/>
                      </a:schemeClr>
                    </a:gs>
                  </a:gsLst>
                  <a:lin ang="5400000" scaled="1"/>
                </a:gradFill>
                <a:prstDash val="solid"/>
              </a:ln>
              <a:noFill/>
              <a:latin typeface="MiSans Bold" panose="00000800000000000000" charset="-122"/>
              <a:ea typeface="MiSans Bold" panose="00000800000000000000" charset="-122"/>
              <a:cs typeface="江城圆体 300W" panose="020B0300000000000000" charset="-122"/>
            </a:endParaRPr>
          </a:p>
        </p:txBody>
      </p:sp>
      <p:sp>
        <p:nvSpPr>
          <p:cNvPr id="2" name="圆角矩形 1"/>
          <p:cNvSpPr/>
          <p:nvPr>
            <p:custDataLst>
              <p:tags r:id="rId4"/>
            </p:custDataLst>
          </p:nvPr>
        </p:nvSpPr>
        <p:spPr>
          <a:xfrm>
            <a:off x="4140200" y="2390140"/>
            <a:ext cx="3766820" cy="3794125"/>
          </a:xfrm>
          <a:prstGeom prst="roundRect">
            <a:avLst>
              <a:gd name="adj" fmla="val 6445"/>
            </a:avLst>
          </a:prstGeom>
          <a:gradFill>
            <a:gsLst>
              <a:gs pos="100000">
                <a:schemeClr val="accent2">
                  <a:lumMod val="60000"/>
                  <a:lumOff val="40000"/>
                </a:schemeClr>
              </a:gs>
              <a:gs pos="0">
                <a:schemeClr val="accent2"/>
              </a:gs>
            </a:gsLst>
            <a:lin ang="13500000"/>
          </a:gradFill>
          <a:ln w="12700" cmpd="sng">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custDataLst>
              <p:tags r:id="rId5"/>
            </p:custDataLst>
          </p:nvPr>
        </p:nvSpPr>
        <p:spPr>
          <a:xfrm>
            <a:off x="4237990" y="2499360"/>
            <a:ext cx="3597910" cy="3093720"/>
          </a:xfrm>
          <a:prstGeom prst="rect">
            <a:avLst/>
          </a:prstGeom>
          <a:noFill/>
        </p:spPr>
        <p:txBody>
          <a:bodyPr wrap="square" rtlCol="0" anchor="ctr" anchorCtr="0">
            <a:noAutofit/>
          </a:bodyPr>
          <a:p>
            <a:pPr fontAlgn="ctr">
              <a:lnSpc>
                <a:spcPct val="150000"/>
              </a:lnSpc>
            </a:pPr>
            <a:r>
              <a:rPr lang="zh-CN" altLang="en-US" sz="1600">
                <a:solidFill>
                  <a:srgbClr val="000000"/>
                </a:solidFill>
                <a:effectLst>
                  <a:outerShdw blurRad="50800" dist="38100" dir="2700000" algn="tl" rotWithShape="0">
                    <a:schemeClr val="accent2">
                      <a:alpha val="40000"/>
                    </a:schemeClr>
                  </a:outerShdw>
                </a:effectLst>
                <a:latin typeface="MiSans Bold" panose="00000800000000000000" charset="-122"/>
                <a:ea typeface="MiSans Bold" panose="00000800000000000000" charset="-122"/>
                <a:cs typeface="江城圆体 300W" panose="020B0300000000000000" charset="-122"/>
              </a:rPr>
              <a:t>我国人口正处于从数量压力到结构挑战的转折期，人口老龄化严重，出生率大幅下降，只有发展普惠性托育服务体系，降低生育、养育、教育成本，才能促进人口长期均衡发展。因此，大力发展婴幼儿托育教育服务成为刚需，幼儿养育、教育服务功能应予扩大，并可以亲子学苑、家长学校等形式服务于婴幼儿及其家庭。</a:t>
            </a:r>
            <a:endParaRPr lang="zh-CN" altLang="en-US" sz="1600">
              <a:solidFill>
                <a:srgbClr val="000000"/>
              </a:solidFill>
              <a:effectLst>
                <a:outerShdw blurRad="50800" dist="38100" dir="2700000" algn="tl" rotWithShape="0">
                  <a:schemeClr val="accent2">
                    <a:alpha val="40000"/>
                  </a:schemeClr>
                </a:outerShdw>
              </a:effectLst>
              <a:latin typeface="MiSans Bold" panose="00000800000000000000" charset="-122"/>
              <a:ea typeface="MiSans Bold" panose="00000800000000000000" charset="-122"/>
              <a:cs typeface="江城圆体 300W" panose="020B0300000000000000" charset="-122"/>
            </a:endParaRPr>
          </a:p>
        </p:txBody>
      </p:sp>
      <p:sp>
        <p:nvSpPr>
          <p:cNvPr id="5" name="文本框 4"/>
          <p:cNvSpPr txBox="1"/>
          <p:nvPr>
            <p:custDataLst>
              <p:tags r:id="rId6"/>
            </p:custDataLst>
          </p:nvPr>
        </p:nvSpPr>
        <p:spPr>
          <a:xfrm>
            <a:off x="6505151" y="4988512"/>
            <a:ext cx="1508809" cy="1803589"/>
          </a:xfrm>
          <a:prstGeom prst="rect">
            <a:avLst/>
          </a:prstGeom>
          <a:noFill/>
        </p:spPr>
        <p:txBody>
          <a:bodyPr wrap="square" rtlCol="0" anchor="ctr" anchorCtr="0">
            <a:normAutofit/>
          </a:bodyPr>
          <a:p>
            <a:pPr fontAlgn="ctr">
              <a:lnSpc>
                <a:spcPct val="150000"/>
              </a:lnSpc>
            </a:pPr>
            <a:r>
              <a:rPr lang="en-US" altLang="zh-CN" sz="6000">
                <a:ln w="12700" cmpd="sng">
                  <a:gradFill>
                    <a:gsLst>
                      <a:gs pos="0">
                        <a:schemeClr val="bg1">
                          <a:alpha val="70000"/>
                        </a:schemeClr>
                      </a:gs>
                      <a:gs pos="67000">
                        <a:schemeClr val="bg1">
                          <a:alpha val="70000"/>
                        </a:schemeClr>
                      </a:gs>
                      <a:gs pos="69000">
                        <a:schemeClr val="bg1">
                          <a:alpha val="0"/>
                        </a:schemeClr>
                      </a:gs>
                    </a:gsLst>
                    <a:lin ang="5400000" scaled="1"/>
                  </a:gradFill>
                  <a:prstDash val="solid"/>
                </a:ln>
                <a:noFill/>
                <a:latin typeface="MiSans Bold" panose="00000800000000000000" charset="-122"/>
                <a:ea typeface="MiSans Bold" panose="00000800000000000000" charset="-122"/>
                <a:cs typeface="江城圆体 300W" panose="020B0300000000000000" charset="-122"/>
              </a:rPr>
              <a:t>02</a:t>
            </a:r>
            <a:endParaRPr lang="en-US" altLang="zh-CN" sz="6000">
              <a:ln w="12700" cmpd="sng">
                <a:gradFill>
                  <a:gsLst>
                    <a:gs pos="0">
                      <a:schemeClr val="bg1">
                        <a:alpha val="70000"/>
                      </a:schemeClr>
                    </a:gs>
                    <a:gs pos="67000">
                      <a:schemeClr val="bg1">
                        <a:alpha val="70000"/>
                      </a:schemeClr>
                    </a:gs>
                    <a:gs pos="69000">
                      <a:schemeClr val="bg1">
                        <a:alpha val="0"/>
                      </a:schemeClr>
                    </a:gs>
                  </a:gsLst>
                  <a:lin ang="5400000" scaled="1"/>
                </a:gradFill>
                <a:prstDash val="solid"/>
              </a:ln>
              <a:noFill/>
              <a:latin typeface="MiSans Bold" panose="00000800000000000000" charset="-122"/>
              <a:ea typeface="MiSans Bold" panose="00000800000000000000" charset="-122"/>
              <a:cs typeface="江城圆体 300W" panose="020B0300000000000000" charset="-122"/>
            </a:endParaRPr>
          </a:p>
        </p:txBody>
      </p:sp>
      <p:sp>
        <p:nvSpPr>
          <p:cNvPr id="6" name="圆角矩形 5"/>
          <p:cNvSpPr/>
          <p:nvPr>
            <p:custDataLst>
              <p:tags r:id="rId7"/>
            </p:custDataLst>
          </p:nvPr>
        </p:nvSpPr>
        <p:spPr>
          <a:xfrm>
            <a:off x="8446651" y="2390140"/>
            <a:ext cx="2729819" cy="3794130"/>
          </a:xfrm>
          <a:prstGeom prst="roundRect">
            <a:avLst>
              <a:gd name="adj" fmla="val 6445"/>
            </a:avLst>
          </a:prstGeom>
          <a:gradFill>
            <a:gsLst>
              <a:gs pos="100000">
                <a:schemeClr val="accent1"/>
              </a:gs>
              <a:gs pos="0">
                <a:schemeClr val="accent1">
                  <a:lumMod val="60000"/>
                  <a:lumOff val="40000"/>
                </a:schemeClr>
              </a:gs>
            </a:gsLst>
            <a:lin ang="2700000"/>
          </a:gradFill>
          <a:ln w="12700" cmpd="sng">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custDataLst>
              <p:tags r:id="rId8"/>
            </p:custDataLst>
          </p:nvPr>
        </p:nvSpPr>
        <p:spPr>
          <a:xfrm>
            <a:off x="8555990" y="2548255"/>
            <a:ext cx="2659380" cy="3191510"/>
          </a:xfrm>
          <a:prstGeom prst="rect">
            <a:avLst/>
          </a:prstGeom>
          <a:noFill/>
        </p:spPr>
        <p:txBody>
          <a:bodyPr wrap="square" rtlCol="0" anchor="ctr" anchorCtr="0">
            <a:noAutofit/>
          </a:bodyPr>
          <a:p>
            <a:pPr fontAlgn="ctr">
              <a:lnSpc>
                <a:spcPct val="150000"/>
              </a:lnSpc>
            </a:pPr>
            <a:r>
              <a:rPr lang="zh-CN" altLang="en-US" sz="2000">
                <a:solidFill>
                  <a:srgbClr val="000000"/>
                </a:solidFill>
                <a:effectLst>
                  <a:outerShdw blurRad="50800" dist="38100" dir="2700000" algn="tl" rotWithShape="0">
                    <a:schemeClr val="accent2">
                      <a:alpha val="40000"/>
                    </a:schemeClr>
                  </a:outerShdw>
                </a:effectLst>
                <a:latin typeface="MiSans Bold" panose="00000800000000000000" charset="-122"/>
                <a:ea typeface="MiSans Bold" panose="00000800000000000000" charset="-122"/>
                <a:cs typeface="江城圆体 300W" panose="020B0300000000000000" charset="-122"/>
              </a:rPr>
              <a:t>0—6岁学前儿童课程一体化有益于0—3岁婴幼儿养育、教育与3—6岁幼儿教育之间实现自然衔接。</a:t>
            </a:r>
            <a:endParaRPr lang="zh-CN" altLang="en-US" sz="2000">
              <a:solidFill>
                <a:srgbClr val="000000"/>
              </a:solidFill>
              <a:effectLst>
                <a:outerShdw blurRad="50800" dist="38100" dir="2700000" algn="tl" rotWithShape="0">
                  <a:schemeClr val="accent2">
                    <a:alpha val="40000"/>
                  </a:schemeClr>
                </a:outerShdw>
              </a:effectLst>
              <a:latin typeface="MiSans Bold" panose="00000800000000000000" charset="-122"/>
              <a:ea typeface="MiSans Bold" panose="00000800000000000000" charset="-122"/>
              <a:cs typeface="江城圆体 300W" panose="020B0300000000000000" charset="-122"/>
            </a:endParaRPr>
          </a:p>
        </p:txBody>
      </p:sp>
      <p:sp>
        <p:nvSpPr>
          <p:cNvPr id="11" name="文本框 10"/>
          <p:cNvSpPr txBox="1"/>
          <p:nvPr>
            <p:custDataLst>
              <p:tags r:id="rId9"/>
            </p:custDataLst>
          </p:nvPr>
        </p:nvSpPr>
        <p:spPr>
          <a:xfrm>
            <a:off x="9814275" y="4976447"/>
            <a:ext cx="1508809" cy="1803589"/>
          </a:xfrm>
          <a:prstGeom prst="rect">
            <a:avLst/>
          </a:prstGeom>
          <a:noFill/>
        </p:spPr>
        <p:txBody>
          <a:bodyPr wrap="square" rtlCol="0" anchor="ctr" anchorCtr="0">
            <a:normAutofit/>
          </a:bodyPr>
          <a:p>
            <a:pPr fontAlgn="ctr">
              <a:lnSpc>
                <a:spcPct val="150000"/>
              </a:lnSpc>
            </a:pPr>
            <a:r>
              <a:rPr lang="en-US" altLang="zh-CN" sz="6000">
                <a:ln w="12700" cmpd="sng">
                  <a:gradFill>
                    <a:gsLst>
                      <a:gs pos="0">
                        <a:schemeClr val="bg1">
                          <a:alpha val="70000"/>
                        </a:schemeClr>
                      </a:gs>
                      <a:gs pos="67000">
                        <a:schemeClr val="bg1">
                          <a:alpha val="70000"/>
                        </a:schemeClr>
                      </a:gs>
                      <a:gs pos="69000">
                        <a:schemeClr val="bg1">
                          <a:alpha val="0"/>
                        </a:schemeClr>
                      </a:gs>
                    </a:gsLst>
                    <a:lin ang="5400000" scaled="1"/>
                  </a:gradFill>
                  <a:prstDash val="solid"/>
                </a:ln>
                <a:noFill/>
                <a:latin typeface="MiSans Bold" panose="00000800000000000000" charset="-122"/>
                <a:ea typeface="MiSans Bold" panose="00000800000000000000" charset="-122"/>
                <a:cs typeface="江城圆体 300W" panose="020B0300000000000000" charset="-122"/>
              </a:rPr>
              <a:t>03</a:t>
            </a:r>
            <a:endParaRPr lang="en-US" altLang="zh-CN" sz="6000">
              <a:ln w="12700" cmpd="sng">
                <a:gradFill>
                  <a:gsLst>
                    <a:gs pos="0">
                      <a:schemeClr val="bg1">
                        <a:alpha val="70000"/>
                      </a:schemeClr>
                    </a:gs>
                    <a:gs pos="67000">
                      <a:schemeClr val="bg1">
                        <a:alpha val="70000"/>
                      </a:schemeClr>
                    </a:gs>
                    <a:gs pos="69000">
                      <a:schemeClr val="bg1">
                        <a:alpha val="0"/>
                      </a:schemeClr>
                    </a:gs>
                  </a:gsLst>
                  <a:lin ang="5400000" scaled="1"/>
                </a:gradFill>
                <a:prstDash val="solid"/>
              </a:ln>
              <a:noFill/>
              <a:latin typeface="MiSans Bold" panose="00000800000000000000" charset="-122"/>
              <a:ea typeface="MiSans Bold" panose="00000800000000000000" charset="-122"/>
              <a:cs typeface="江城圆体 300W" panose="020B0300000000000000" charset="-122"/>
            </a:endParaRPr>
          </a:p>
        </p:txBody>
      </p:sp>
    </p:spTree>
    <p:custDataLst>
      <p:tags r:id="rId10"/>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 </a:t>
            </a:r>
            <a:r>
              <a:rPr lang="en-US" altLang="zh-CN" dirty="0"/>
              <a:t>20</a:t>
            </a:r>
            <a:r>
              <a:rPr lang="zh-CN" altLang="en-US" dirty="0"/>
              <a:t>世纪</a:t>
            </a:r>
            <a:r>
              <a:rPr lang="en-US" altLang="zh-CN" dirty="0"/>
              <a:t>50</a:t>
            </a:r>
            <a:r>
              <a:rPr lang="zh-CN" altLang="en-US" dirty="0"/>
              <a:t>年代的幼儿园课程改革</a:t>
            </a:r>
            <a:endParaRPr lang="zh-CN" altLang="en-US" dirty="0"/>
          </a:p>
        </p:txBody>
      </p:sp>
      <p:sp>
        <p:nvSpPr>
          <p:cNvPr id="21" name="文本框 20"/>
          <p:cNvSpPr txBox="1"/>
          <p:nvPr/>
        </p:nvSpPr>
        <p:spPr>
          <a:xfrm>
            <a:off x="1299520" y="1366963"/>
            <a:ext cx="10043983" cy="3646170"/>
          </a:xfrm>
          <a:prstGeom prst="rect">
            <a:avLst/>
          </a:prstGeom>
          <a:noFill/>
        </p:spPr>
        <p:txBody>
          <a:bodyPr wrap="square" rtlCol="0">
            <a:spAutoFit/>
          </a:bodyPr>
          <a:lstStyle/>
          <a:p>
            <a:pPr indent="457200">
              <a:lnSpc>
                <a:spcPct val="150000"/>
              </a:lnSpc>
            </a:pPr>
            <a:r>
              <a:rPr lang="en-US" altLang="zh-CN" sz="2200" dirty="0">
                <a:solidFill>
                  <a:schemeClr val="accent2">
                    <a:lumMod val="75000"/>
                  </a:schemeClr>
                </a:solidFill>
                <a:latin typeface="微软雅黑" pitchFamily="34" charset="-122"/>
                <a:ea typeface="微软雅黑" pitchFamily="34" charset="-122"/>
              </a:rPr>
              <a:t>1949</a:t>
            </a:r>
            <a:r>
              <a:rPr lang="zh-CN" altLang="en-US" sz="2200" dirty="0">
                <a:solidFill>
                  <a:schemeClr val="accent2">
                    <a:lumMod val="75000"/>
                  </a:schemeClr>
                </a:solidFill>
                <a:latin typeface="微软雅黑" pitchFamily="34" charset="-122"/>
                <a:ea typeface="微软雅黑" pitchFamily="34" charset="-122"/>
              </a:rPr>
              <a:t>年</a:t>
            </a:r>
            <a:r>
              <a:rPr lang="en-US" altLang="zh-CN" sz="2200" dirty="0">
                <a:solidFill>
                  <a:schemeClr val="accent2">
                    <a:lumMod val="75000"/>
                  </a:schemeClr>
                </a:solidFill>
                <a:latin typeface="微软雅黑" pitchFamily="34" charset="-122"/>
                <a:ea typeface="微软雅黑" pitchFamily="34" charset="-122"/>
              </a:rPr>
              <a:t>10</a:t>
            </a:r>
            <a:r>
              <a:rPr lang="zh-CN" altLang="en-US" sz="2200" dirty="0">
                <a:solidFill>
                  <a:schemeClr val="accent2">
                    <a:lumMod val="75000"/>
                  </a:schemeClr>
                </a:solidFill>
                <a:latin typeface="微软雅黑" pitchFamily="34" charset="-122"/>
                <a:ea typeface="微软雅黑" pitchFamily="34" charset="-122"/>
              </a:rPr>
              <a:t>月</a:t>
            </a:r>
            <a:r>
              <a:rPr lang="zh-CN" altLang="en-US" sz="2200" dirty="0">
                <a:solidFill>
                  <a:schemeClr val="bg2">
                    <a:lumMod val="25000"/>
                  </a:schemeClr>
                </a:solidFill>
                <a:latin typeface="微软雅黑" pitchFamily="34" charset="-122"/>
                <a:ea typeface="微软雅黑" pitchFamily="34" charset="-122"/>
              </a:rPr>
              <a:t>，中华人民共和国成立，政府在整顿和改造原有幼儿教育的基础上发展新的幼儿教育。</a:t>
            </a:r>
            <a:endParaRPr lang="en-US" altLang="zh-CN" sz="2200" dirty="0">
              <a:solidFill>
                <a:schemeClr val="bg2">
                  <a:lumMod val="25000"/>
                </a:schemeClr>
              </a:solidFill>
              <a:latin typeface="微软雅黑" pitchFamily="34" charset="-122"/>
              <a:ea typeface="微软雅黑" pitchFamily="34" charset="-122"/>
            </a:endParaRPr>
          </a:p>
          <a:p>
            <a:pPr indent="457200">
              <a:lnSpc>
                <a:spcPct val="150000"/>
              </a:lnSpc>
            </a:pPr>
            <a:r>
              <a:rPr sz="2200" dirty="0">
                <a:latin typeface="微软雅黑" pitchFamily="34" charset="-122"/>
                <a:ea typeface="微软雅黑" pitchFamily="34" charset="-122"/>
              </a:rPr>
              <a:t>教育部于</a:t>
            </a:r>
            <a:r>
              <a:rPr sz="2200" dirty="0">
                <a:solidFill>
                  <a:schemeClr val="accent2">
                    <a:lumMod val="75000"/>
                  </a:schemeClr>
                </a:solidFill>
                <a:latin typeface="微软雅黑" pitchFamily="34" charset="-122"/>
                <a:ea typeface="微软雅黑" pitchFamily="34" charset="-122"/>
              </a:rPr>
              <a:t>1952年</a:t>
            </a:r>
            <a:r>
              <a:rPr sz="2200" dirty="0">
                <a:latin typeface="微软雅黑" pitchFamily="34" charset="-122"/>
                <a:ea typeface="微软雅黑" pitchFamily="34" charset="-122"/>
              </a:rPr>
              <a:t>制定的</a:t>
            </a:r>
            <a:r>
              <a:rPr sz="2200" dirty="0">
                <a:solidFill>
                  <a:schemeClr val="accent2">
                    <a:lumMod val="75000"/>
                  </a:schemeClr>
                </a:solidFill>
                <a:latin typeface="微软雅黑" pitchFamily="34" charset="-122"/>
                <a:ea typeface="微软雅黑" pitchFamily="34" charset="-122"/>
              </a:rPr>
              <a:t>《幼儿园暂行规程》和《幼儿园暂行教学纲要》</a:t>
            </a:r>
            <a:r>
              <a:rPr sz="2200" dirty="0">
                <a:latin typeface="微软雅黑" pitchFamily="34" charset="-122"/>
                <a:ea typeface="微软雅黑" pitchFamily="34" charset="-122"/>
              </a:rPr>
              <a:t>规定了幼儿园招收3—7岁的幼儿，幼儿园的活动项目有体育、语言、认识环境、图画手工、音乐、计算，幼儿园不进行识字；还规定了幼儿园教养活动的各个科目以及各科目的教育纲要，强调科目本身的科学性和逻辑性，强调教师的主导作用，提出有目的、有计划地组织幼儿活动，将教育贯穿于幼儿在园的一日生活中。</a:t>
            </a:r>
            <a:endParaRPr sz="2200" dirty="0">
              <a:latin typeface="微软雅黑" pitchFamily="34" charset="-122"/>
              <a:ea typeface="微软雅黑" pitchFamily="34" charset="-122"/>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二、 </a:t>
            </a:r>
            <a:r>
              <a:rPr lang="en-US" altLang="zh-CN" dirty="0"/>
              <a:t>20</a:t>
            </a:r>
            <a:r>
              <a:rPr lang="zh-CN" altLang="en-US" dirty="0"/>
              <a:t>世纪</a:t>
            </a:r>
            <a:r>
              <a:rPr lang="en-US" altLang="zh-CN" dirty="0"/>
              <a:t>50</a:t>
            </a:r>
            <a:r>
              <a:rPr lang="zh-CN" altLang="en-US" dirty="0"/>
              <a:t>年代的幼儿园课程改革</a:t>
            </a:r>
            <a:endParaRPr lang="zh-CN" altLang="en-US" dirty="0"/>
          </a:p>
        </p:txBody>
      </p:sp>
      <p:sp>
        <p:nvSpPr>
          <p:cNvPr id="21" name="文本框 20"/>
          <p:cNvSpPr txBox="1"/>
          <p:nvPr/>
        </p:nvSpPr>
        <p:spPr>
          <a:xfrm>
            <a:off x="1299520" y="1366963"/>
            <a:ext cx="10043983" cy="4015105"/>
          </a:xfrm>
          <a:prstGeom prst="rect">
            <a:avLst/>
          </a:prstGeom>
          <a:noFill/>
        </p:spPr>
        <p:txBody>
          <a:bodyPr wrap="square" rtlCol="0">
            <a:spAutoFit/>
          </a:bodyPr>
          <a:lstStyle/>
          <a:p>
            <a:pPr indent="457200">
              <a:lnSpc>
                <a:spcPct val="150000"/>
              </a:lnSpc>
            </a:pPr>
            <a:r>
              <a:rPr lang="en-US" altLang="zh-CN" sz="2200" dirty="0">
                <a:solidFill>
                  <a:schemeClr val="accent2">
                    <a:lumMod val="75000"/>
                  </a:schemeClr>
                </a:solidFill>
                <a:latin typeface="微软雅黑" pitchFamily="34" charset="-122"/>
                <a:ea typeface="微软雅黑" pitchFamily="34" charset="-122"/>
              </a:rPr>
              <a:t>20</a:t>
            </a:r>
            <a:r>
              <a:rPr lang="zh-CN" altLang="en-US" sz="2200" dirty="0">
                <a:solidFill>
                  <a:schemeClr val="accent2">
                    <a:lumMod val="75000"/>
                  </a:schemeClr>
                </a:solidFill>
                <a:latin typeface="微软雅黑" pitchFamily="34" charset="-122"/>
                <a:ea typeface="微软雅黑" pitchFamily="34" charset="-122"/>
              </a:rPr>
              <a:t>世纪</a:t>
            </a:r>
            <a:r>
              <a:rPr lang="en-US" altLang="zh-CN" sz="2200" dirty="0">
                <a:solidFill>
                  <a:schemeClr val="accent2">
                    <a:lumMod val="75000"/>
                  </a:schemeClr>
                </a:solidFill>
                <a:latin typeface="微软雅黑" pitchFamily="34" charset="-122"/>
                <a:ea typeface="微软雅黑" pitchFamily="34" charset="-122"/>
              </a:rPr>
              <a:t>50</a:t>
            </a:r>
            <a:r>
              <a:rPr lang="zh-CN" altLang="en-US" sz="2200" dirty="0">
                <a:solidFill>
                  <a:schemeClr val="accent2">
                    <a:lumMod val="75000"/>
                  </a:schemeClr>
                </a:solidFill>
                <a:latin typeface="微软雅黑" pitchFamily="34" charset="-122"/>
                <a:ea typeface="微软雅黑" pitchFamily="34" charset="-122"/>
              </a:rPr>
              <a:t>年代</a:t>
            </a:r>
            <a:r>
              <a:rPr lang="zh-CN" altLang="en-US" sz="2200" dirty="0">
                <a:solidFill>
                  <a:schemeClr val="bg2">
                    <a:lumMod val="25000"/>
                  </a:schemeClr>
                </a:solidFill>
                <a:latin typeface="微软雅黑" pitchFamily="34" charset="-122"/>
                <a:ea typeface="微软雅黑" pitchFamily="34" charset="-122"/>
              </a:rPr>
              <a:t>，我国的学前教育虽然不再使用课程一词，实际上反映的是苏联教育学对课程的狭义的理解，即把课程看作是学科，通过幼儿园各科的教学对幼儿实施教育。</a:t>
            </a:r>
            <a:endParaRPr lang="en-US" altLang="zh-CN" sz="2200" dirty="0">
              <a:solidFill>
                <a:schemeClr val="bg2">
                  <a:lumMod val="25000"/>
                </a:schemeClr>
              </a:solidFill>
              <a:latin typeface="微软雅黑" pitchFamily="34" charset="-122"/>
              <a:ea typeface="微软雅黑" pitchFamily="34" charset="-122"/>
            </a:endParaRPr>
          </a:p>
          <a:p>
            <a:pPr indent="457200">
              <a:lnSpc>
                <a:spcPct val="150000"/>
              </a:lnSpc>
            </a:pPr>
            <a:r>
              <a:rPr lang="zh-CN" altLang="en-US" sz="2200" dirty="0">
                <a:solidFill>
                  <a:schemeClr val="accent2">
                    <a:lumMod val="75000"/>
                  </a:schemeClr>
                </a:solidFill>
                <a:latin typeface="微软雅黑" pitchFamily="34" charset="-122"/>
                <a:ea typeface="微软雅黑" pitchFamily="34" charset="-122"/>
              </a:rPr>
              <a:t>自</a:t>
            </a:r>
            <a:r>
              <a:rPr lang="en-US" altLang="zh-CN" sz="2200" dirty="0">
                <a:solidFill>
                  <a:schemeClr val="accent2">
                    <a:lumMod val="75000"/>
                  </a:schemeClr>
                </a:solidFill>
                <a:latin typeface="微软雅黑" pitchFamily="34" charset="-122"/>
                <a:ea typeface="微软雅黑" pitchFamily="34" charset="-122"/>
              </a:rPr>
              <a:t>1966</a:t>
            </a:r>
            <a:r>
              <a:rPr lang="zh-CN" altLang="en-US" sz="2200" dirty="0">
                <a:solidFill>
                  <a:schemeClr val="accent2">
                    <a:lumMod val="75000"/>
                  </a:schemeClr>
                </a:solidFill>
                <a:latin typeface="微软雅黑" pitchFamily="34" charset="-122"/>
                <a:ea typeface="微软雅黑" pitchFamily="34" charset="-122"/>
              </a:rPr>
              <a:t>年至</a:t>
            </a:r>
            <a:r>
              <a:rPr lang="en-US" altLang="zh-CN" sz="2200" dirty="0">
                <a:solidFill>
                  <a:schemeClr val="accent2">
                    <a:lumMod val="75000"/>
                  </a:schemeClr>
                </a:solidFill>
                <a:latin typeface="微软雅黑" pitchFamily="34" charset="-122"/>
                <a:ea typeface="微软雅黑" pitchFamily="34" charset="-122"/>
              </a:rPr>
              <a:t>1976</a:t>
            </a:r>
            <a:r>
              <a:rPr lang="zh-CN" altLang="en-US" sz="2200" dirty="0">
                <a:solidFill>
                  <a:schemeClr val="accent2">
                    <a:lumMod val="75000"/>
                  </a:schemeClr>
                </a:solidFill>
                <a:latin typeface="微软雅黑" pitchFamily="34" charset="-122"/>
                <a:ea typeface="微软雅黑" pitchFamily="34" charset="-122"/>
              </a:rPr>
              <a:t>年</a:t>
            </a:r>
            <a:r>
              <a:rPr lang="zh-CN" altLang="en-US" sz="2200" dirty="0">
                <a:solidFill>
                  <a:schemeClr val="bg2">
                    <a:lumMod val="25000"/>
                  </a:schemeClr>
                </a:solidFill>
                <a:latin typeface="微软雅黑" pitchFamily="34" charset="-122"/>
                <a:ea typeface="微软雅黑" pitchFamily="34" charset="-122"/>
              </a:rPr>
              <a:t>，发生了“文化大革命”，我国的教育遭受了一场劫难，学前教育也不例外。</a:t>
            </a:r>
            <a:endParaRPr lang="en-US" altLang="zh-CN" sz="2200" dirty="0">
              <a:solidFill>
                <a:schemeClr val="bg2">
                  <a:lumMod val="25000"/>
                </a:schemeClr>
              </a:solidFill>
              <a:latin typeface="微软雅黑" pitchFamily="34" charset="-122"/>
              <a:ea typeface="微软雅黑" pitchFamily="34" charset="-122"/>
            </a:endParaRPr>
          </a:p>
          <a:p>
            <a:pPr indent="457200">
              <a:lnSpc>
                <a:spcPct val="150000"/>
              </a:lnSpc>
            </a:pPr>
            <a:r>
              <a:rPr lang="en-US" altLang="zh-CN" sz="2000" dirty="0">
                <a:solidFill>
                  <a:schemeClr val="bg2">
                    <a:lumMod val="25000"/>
                  </a:schemeClr>
                </a:solidFill>
                <a:latin typeface="仿宋" panose="02010609060101010101" pitchFamily="49" charset="-122"/>
                <a:ea typeface="仿宋" panose="02010609060101010101" pitchFamily="49" charset="-122"/>
              </a:rPr>
              <a:t>1979</a:t>
            </a:r>
            <a:r>
              <a:rPr lang="zh-CN" altLang="en-US" sz="2000" dirty="0">
                <a:solidFill>
                  <a:schemeClr val="bg2">
                    <a:lumMod val="25000"/>
                  </a:schemeClr>
                </a:solidFill>
                <a:latin typeface="仿宋" panose="02010609060101010101" pitchFamily="49" charset="-122"/>
                <a:ea typeface="仿宋" panose="02010609060101010101" pitchFamily="49" charset="-122"/>
              </a:rPr>
              <a:t>年，教育部颁发了</a:t>
            </a:r>
            <a:r>
              <a:rPr lang="en-US" altLang="zh-CN" sz="2000" dirty="0">
                <a:solidFill>
                  <a:schemeClr val="bg2">
                    <a:lumMod val="25000"/>
                  </a:schemeClr>
                </a:solidFill>
                <a:latin typeface="仿宋" panose="02010609060101010101" pitchFamily="49" charset="-122"/>
                <a:ea typeface="仿宋" panose="02010609060101010101" pitchFamily="49" charset="-122"/>
              </a:rPr>
              <a:t>《</a:t>
            </a:r>
            <a:r>
              <a:rPr lang="zh-CN" altLang="en-US" sz="2000" dirty="0">
                <a:solidFill>
                  <a:schemeClr val="bg2">
                    <a:lumMod val="25000"/>
                  </a:schemeClr>
                </a:solidFill>
                <a:latin typeface="仿宋" panose="02010609060101010101" pitchFamily="49" charset="-122"/>
                <a:ea typeface="仿宋" panose="02010609060101010101" pitchFamily="49" charset="-122"/>
              </a:rPr>
              <a:t>城市幼儿园工作条例</a:t>
            </a:r>
            <a:r>
              <a:rPr lang="en-US" altLang="zh-CN" sz="2000" dirty="0">
                <a:solidFill>
                  <a:schemeClr val="bg2">
                    <a:lumMod val="25000"/>
                  </a:schemeClr>
                </a:solidFill>
                <a:latin typeface="仿宋" panose="02010609060101010101" pitchFamily="49" charset="-122"/>
                <a:ea typeface="仿宋" panose="02010609060101010101" pitchFamily="49" charset="-122"/>
              </a:rPr>
              <a:t>(</a:t>
            </a:r>
            <a:r>
              <a:rPr lang="zh-CN" altLang="en-US" sz="2000" dirty="0">
                <a:solidFill>
                  <a:schemeClr val="bg2">
                    <a:lumMod val="25000"/>
                  </a:schemeClr>
                </a:solidFill>
                <a:latin typeface="仿宋" panose="02010609060101010101" pitchFamily="49" charset="-122"/>
                <a:ea typeface="仿宋" panose="02010609060101010101" pitchFamily="49" charset="-122"/>
              </a:rPr>
              <a:t>试行草案</a:t>
            </a:r>
            <a:r>
              <a:rPr lang="en-US" altLang="zh-CN" sz="2000" dirty="0">
                <a:solidFill>
                  <a:schemeClr val="bg2">
                    <a:lumMod val="25000"/>
                  </a:schemeClr>
                </a:solidFill>
                <a:latin typeface="仿宋" panose="02010609060101010101" pitchFamily="49" charset="-122"/>
                <a:ea typeface="仿宋" panose="02010609060101010101" pitchFamily="49" charset="-122"/>
              </a:rPr>
              <a:t>)》</a:t>
            </a:r>
            <a:r>
              <a:rPr lang="zh-CN" altLang="en-US" sz="2000" dirty="0">
                <a:solidFill>
                  <a:schemeClr val="bg2">
                    <a:lumMod val="25000"/>
                  </a:schemeClr>
                </a:solidFill>
                <a:latin typeface="仿宋" panose="02010609060101010101" pitchFamily="49" charset="-122"/>
                <a:ea typeface="仿宋" panose="02010609060101010101" pitchFamily="49" charset="-122"/>
              </a:rPr>
              <a:t>，规定幼儿园应贯彻保教结合的原则，并规定了幼儿园教育应包含体育锻炼、游戏和作业、思想品德教育等几个方面。</a:t>
            </a:r>
            <a:r>
              <a:rPr lang="en-US" altLang="zh-CN" sz="2000" dirty="0">
                <a:solidFill>
                  <a:schemeClr val="bg2">
                    <a:lumMod val="25000"/>
                  </a:schemeClr>
                </a:solidFill>
                <a:latin typeface="仿宋" panose="02010609060101010101" pitchFamily="49" charset="-122"/>
                <a:ea typeface="仿宋" panose="02010609060101010101" pitchFamily="49" charset="-122"/>
              </a:rPr>
              <a:t>1981</a:t>
            </a:r>
            <a:r>
              <a:rPr lang="zh-CN" altLang="en-US" sz="2000" dirty="0">
                <a:solidFill>
                  <a:schemeClr val="bg2">
                    <a:lumMod val="25000"/>
                  </a:schemeClr>
                </a:solidFill>
                <a:latin typeface="仿宋" panose="02010609060101010101" pitchFamily="49" charset="-122"/>
                <a:ea typeface="仿宋" panose="02010609060101010101" pitchFamily="49" charset="-122"/>
              </a:rPr>
              <a:t>年，教育部颁布了</a:t>
            </a:r>
            <a:r>
              <a:rPr lang="en-US" altLang="zh-CN" sz="2000" dirty="0">
                <a:solidFill>
                  <a:schemeClr val="bg2">
                    <a:lumMod val="25000"/>
                  </a:schemeClr>
                </a:solidFill>
                <a:latin typeface="仿宋" panose="02010609060101010101" pitchFamily="49" charset="-122"/>
                <a:ea typeface="仿宋" panose="02010609060101010101" pitchFamily="49" charset="-122"/>
              </a:rPr>
              <a:t>《</a:t>
            </a:r>
            <a:r>
              <a:rPr lang="zh-CN" altLang="en-US" sz="2000" dirty="0">
                <a:solidFill>
                  <a:schemeClr val="bg2">
                    <a:lumMod val="25000"/>
                  </a:schemeClr>
                </a:solidFill>
                <a:latin typeface="仿宋" panose="02010609060101010101" pitchFamily="49" charset="-122"/>
                <a:ea typeface="仿宋" panose="02010609060101010101" pitchFamily="49" charset="-122"/>
              </a:rPr>
              <a:t>幼儿园教育纲要</a:t>
            </a:r>
            <a:r>
              <a:rPr lang="en-US" altLang="zh-CN" sz="2000" dirty="0">
                <a:solidFill>
                  <a:schemeClr val="bg2">
                    <a:lumMod val="25000"/>
                  </a:schemeClr>
                </a:solidFill>
                <a:latin typeface="仿宋" panose="02010609060101010101" pitchFamily="49" charset="-122"/>
                <a:ea typeface="仿宋" panose="02010609060101010101" pitchFamily="49" charset="-122"/>
              </a:rPr>
              <a:t>(</a:t>
            </a:r>
            <a:r>
              <a:rPr lang="zh-CN" altLang="en-US" sz="2000" dirty="0">
                <a:solidFill>
                  <a:schemeClr val="bg2">
                    <a:lumMod val="25000"/>
                  </a:schemeClr>
                </a:solidFill>
                <a:latin typeface="仿宋" panose="02010609060101010101" pitchFamily="49" charset="-122"/>
                <a:ea typeface="仿宋" panose="02010609060101010101" pitchFamily="49" charset="-122"/>
              </a:rPr>
              <a:t>试行草案</a:t>
            </a:r>
            <a:r>
              <a:rPr lang="en-US" altLang="zh-CN" sz="2000" dirty="0">
                <a:solidFill>
                  <a:schemeClr val="bg2">
                    <a:lumMod val="25000"/>
                  </a:schemeClr>
                </a:solidFill>
                <a:latin typeface="仿宋" panose="02010609060101010101" pitchFamily="49" charset="-122"/>
                <a:ea typeface="仿宋" panose="02010609060101010101" pitchFamily="49" charset="-122"/>
              </a:rPr>
              <a:t>)》(</a:t>
            </a:r>
            <a:r>
              <a:rPr lang="zh-CN" altLang="en-US" sz="2000" dirty="0">
                <a:solidFill>
                  <a:schemeClr val="bg2">
                    <a:lumMod val="25000"/>
                  </a:schemeClr>
                </a:solidFill>
                <a:latin typeface="仿宋" panose="02010609060101010101" pitchFamily="49" charset="-122"/>
                <a:ea typeface="仿宋" panose="02010609060101010101" pitchFamily="49" charset="-122"/>
              </a:rPr>
              <a:t>简称</a:t>
            </a:r>
            <a:r>
              <a:rPr lang="en-US" altLang="zh-CN" sz="2000" dirty="0">
                <a:solidFill>
                  <a:schemeClr val="bg2">
                    <a:lumMod val="25000"/>
                  </a:schemeClr>
                </a:solidFill>
                <a:latin typeface="仿宋" panose="02010609060101010101" pitchFamily="49" charset="-122"/>
                <a:ea typeface="仿宋" panose="02010609060101010101" pitchFamily="49" charset="-122"/>
              </a:rPr>
              <a:t>《</a:t>
            </a:r>
            <a:r>
              <a:rPr lang="zh-CN" altLang="en-US" sz="2000" dirty="0">
                <a:solidFill>
                  <a:schemeClr val="bg2">
                    <a:lumMod val="25000"/>
                  </a:schemeClr>
                </a:solidFill>
                <a:latin typeface="仿宋" panose="02010609060101010101" pitchFamily="49" charset="-122"/>
                <a:ea typeface="仿宋" panose="02010609060101010101" pitchFamily="49" charset="-122"/>
              </a:rPr>
              <a:t>纲要</a:t>
            </a:r>
            <a:r>
              <a:rPr lang="en-US" altLang="zh-CN" sz="2000" dirty="0">
                <a:solidFill>
                  <a:schemeClr val="bg2">
                    <a:lumMod val="25000"/>
                  </a:schemeClr>
                </a:solidFill>
                <a:latin typeface="仿宋" panose="02010609060101010101" pitchFamily="49" charset="-122"/>
                <a:ea typeface="仿宋" panose="02010609060101010101" pitchFamily="49" charset="-122"/>
              </a:rPr>
              <a:t>》)</a:t>
            </a:r>
            <a:r>
              <a:rPr lang="zh-CN" altLang="en-US" sz="2000" dirty="0">
                <a:solidFill>
                  <a:schemeClr val="bg2">
                    <a:lumMod val="25000"/>
                  </a:schemeClr>
                </a:solidFill>
                <a:latin typeface="仿宋" panose="02010609060101010101" pitchFamily="49" charset="-122"/>
                <a:ea typeface="仿宋" panose="02010609060101010101" pitchFamily="49" charset="-122"/>
              </a:rPr>
              <a:t>。</a:t>
            </a:r>
            <a:endParaRPr lang="zh-CN" altLang="en-US" sz="2000" dirty="0">
              <a:solidFill>
                <a:schemeClr val="bg2">
                  <a:lumMod val="25000"/>
                </a:schemeClr>
              </a:solidFill>
              <a:latin typeface="仿宋" panose="02010609060101010101" pitchFamily="49" charset="-122"/>
              <a:ea typeface="仿宋" panose="02010609060101010101" pitchFamily="49"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 </a:t>
            </a:r>
            <a:r>
              <a:rPr lang="en-US" altLang="zh-CN" dirty="0"/>
              <a:t>20</a:t>
            </a:r>
            <a:r>
              <a:rPr lang="zh-CN" altLang="en-US" dirty="0"/>
              <a:t>世纪</a:t>
            </a:r>
            <a:r>
              <a:rPr lang="en-US" altLang="zh-CN" dirty="0"/>
              <a:t>80</a:t>
            </a:r>
            <a:r>
              <a:rPr lang="zh-CN" altLang="en-US" dirty="0"/>
              <a:t>年代以来的幼儿园课程改革</a:t>
            </a:r>
            <a:endParaRPr lang="zh-CN" altLang="en-US" dirty="0"/>
          </a:p>
        </p:txBody>
      </p:sp>
      <p:sp>
        <p:nvSpPr>
          <p:cNvPr id="21" name="文本框 20"/>
          <p:cNvSpPr txBox="1"/>
          <p:nvPr/>
        </p:nvSpPr>
        <p:spPr>
          <a:xfrm>
            <a:off x="1089455" y="1564671"/>
            <a:ext cx="10476469" cy="2630170"/>
          </a:xfrm>
          <a:prstGeom prst="rect">
            <a:avLst/>
          </a:prstGeom>
          <a:noFill/>
        </p:spPr>
        <p:txBody>
          <a:bodyPr wrap="square" rtlCol="0">
            <a:spAutoFit/>
          </a:bodyPr>
          <a:lstStyle/>
          <a:p>
            <a:pPr indent="457200">
              <a:lnSpc>
                <a:spcPct val="150000"/>
              </a:lnSpc>
            </a:pPr>
            <a:r>
              <a:rPr lang="en-US" altLang="zh-CN" sz="2200" dirty="0">
                <a:solidFill>
                  <a:schemeClr val="accent2">
                    <a:lumMod val="75000"/>
                  </a:schemeClr>
                </a:solidFill>
                <a:latin typeface="微软雅黑" pitchFamily="34" charset="-122"/>
                <a:ea typeface="微软雅黑" pitchFamily="34" charset="-122"/>
              </a:rPr>
              <a:t>20</a:t>
            </a:r>
            <a:r>
              <a:rPr lang="zh-CN" altLang="en-US" sz="2200" dirty="0">
                <a:solidFill>
                  <a:schemeClr val="accent2">
                    <a:lumMod val="75000"/>
                  </a:schemeClr>
                </a:solidFill>
                <a:latin typeface="微软雅黑" pitchFamily="34" charset="-122"/>
                <a:ea typeface="微软雅黑" pitchFamily="34" charset="-122"/>
              </a:rPr>
              <a:t>世纪</a:t>
            </a:r>
            <a:r>
              <a:rPr lang="en-US" altLang="zh-CN" sz="2200" dirty="0">
                <a:solidFill>
                  <a:schemeClr val="accent2">
                    <a:lumMod val="75000"/>
                  </a:schemeClr>
                </a:solidFill>
                <a:latin typeface="微软雅黑" pitchFamily="34" charset="-122"/>
                <a:ea typeface="微软雅黑" pitchFamily="34" charset="-122"/>
              </a:rPr>
              <a:t>80</a:t>
            </a:r>
            <a:r>
              <a:rPr lang="zh-CN" altLang="en-US" sz="2200" dirty="0">
                <a:solidFill>
                  <a:schemeClr val="accent2">
                    <a:lumMod val="75000"/>
                  </a:schemeClr>
                </a:solidFill>
                <a:latin typeface="微软雅黑" pitchFamily="34" charset="-122"/>
                <a:ea typeface="微软雅黑" pitchFamily="34" charset="-122"/>
              </a:rPr>
              <a:t>年代以后</a:t>
            </a:r>
            <a:r>
              <a:rPr lang="zh-CN" altLang="en-US" sz="2200" dirty="0">
                <a:solidFill>
                  <a:schemeClr val="bg2">
                    <a:lumMod val="25000"/>
                  </a:schemeClr>
                </a:solidFill>
                <a:latin typeface="微软雅黑" pitchFamily="34" charset="-122"/>
                <a:ea typeface="微软雅黑" pitchFamily="34" charset="-122"/>
              </a:rPr>
              <a:t>，我国的学前教育工作者以幼儿园课程改革为突破口，展开了大规模的幼儿教育改革运动。</a:t>
            </a:r>
            <a:endParaRPr lang="en-US" altLang="zh-CN" sz="2200" dirty="0">
              <a:solidFill>
                <a:schemeClr val="bg2">
                  <a:lumMod val="25000"/>
                </a:schemeClr>
              </a:solidFill>
              <a:latin typeface="微软雅黑" pitchFamily="34" charset="-122"/>
              <a:ea typeface="微软雅黑" pitchFamily="34" charset="-122"/>
            </a:endParaRPr>
          </a:p>
          <a:p>
            <a:pPr indent="457200">
              <a:lnSpc>
                <a:spcPct val="150000"/>
              </a:lnSpc>
            </a:pPr>
            <a:r>
              <a:rPr lang="en-US" altLang="zh-CN" sz="2200" dirty="0">
                <a:solidFill>
                  <a:schemeClr val="accent2">
                    <a:lumMod val="75000"/>
                  </a:schemeClr>
                </a:solidFill>
                <a:latin typeface="微软雅黑" pitchFamily="34" charset="-122"/>
                <a:ea typeface="微软雅黑" pitchFamily="34" charset="-122"/>
              </a:rPr>
              <a:t>80</a:t>
            </a:r>
            <a:r>
              <a:rPr lang="zh-CN" altLang="en-US" sz="2200" dirty="0">
                <a:solidFill>
                  <a:schemeClr val="accent2">
                    <a:lumMod val="75000"/>
                  </a:schemeClr>
                </a:solidFill>
                <a:latin typeface="微软雅黑" pitchFamily="34" charset="-122"/>
                <a:ea typeface="微软雅黑" pitchFamily="34" charset="-122"/>
              </a:rPr>
              <a:t>年代初开始</a:t>
            </a:r>
            <a:r>
              <a:rPr lang="zh-CN" altLang="en-US" sz="2200" dirty="0">
                <a:solidFill>
                  <a:schemeClr val="bg2">
                    <a:lumMod val="25000"/>
                  </a:schemeClr>
                </a:solidFill>
                <a:latin typeface="微软雅黑" pitchFamily="34" charset="-122"/>
                <a:ea typeface="微软雅黑" pitchFamily="34" charset="-122"/>
              </a:rPr>
              <a:t>的幼儿园课程改革是从各地自发进行的试验开始的，这些试验从单科扩展到了整体，从城市扩展到了农村，对幼儿园课程改革起了推动作用。</a:t>
            </a:r>
            <a:endParaRPr lang="en-US" altLang="zh-CN" sz="2200" dirty="0">
              <a:solidFill>
                <a:schemeClr val="bg2">
                  <a:lumMod val="25000"/>
                </a:schemeClr>
              </a:solidFill>
              <a:latin typeface="微软雅黑" pitchFamily="34" charset="-122"/>
              <a:ea typeface="微软雅黑" pitchFamily="34" charset="-122"/>
            </a:endParaRPr>
          </a:p>
          <a:p>
            <a:pPr indent="457200">
              <a:lnSpc>
                <a:spcPct val="150000"/>
              </a:lnSpc>
            </a:pPr>
            <a:endParaRPr lang="zh-CN" altLang="en-US" sz="2200" dirty="0">
              <a:solidFill>
                <a:schemeClr val="bg2">
                  <a:lumMod val="25000"/>
                </a:schemeClr>
              </a:solidFill>
              <a:latin typeface="微软雅黑" pitchFamily="34" charset="-122"/>
              <a:ea typeface="微软雅黑" pitchFamily="34" charset="-122"/>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 </a:t>
            </a:r>
            <a:r>
              <a:rPr lang="en-US" altLang="zh-CN" dirty="0"/>
              <a:t>20</a:t>
            </a:r>
            <a:r>
              <a:rPr lang="zh-CN" altLang="en-US" dirty="0"/>
              <a:t>世纪</a:t>
            </a:r>
            <a:r>
              <a:rPr lang="en-US" altLang="zh-CN" dirty="0"/>
              <a:t>80</a:t>
            </a:r>
            <a:r>
              <a:rPr lang="zh-CN" altLang="en-US" dirty="0"/>
              <a:t>年代以来的幼儿园课程改革</a:t>
            </a:r>
            <a:endParaRPr lang="zh-CN" altLang="en-US" dirty="0"/>
          </a:p>
        </p:txBody>
      </p:sp>
      <p:sp>
        <p:nvSpPr>
          <p:cNvPr id="21" name="文本框 20"/>
          <p:cNvSpPr txBox="1"/>
          <p:nvPr/>
        </p:nvSpPr>
        <p:spPr>
          <a:xfrm>
            <a:off x="1089455" y="1564671"/>
            <a:ext cx="10476469" cy="2630170"/>
          </a:xfrm>
          <a:prstGeom prst="rect">
            <a:avLst/>
          </a:prstGeom>
          <a:noFill/>
        </p:spPr>
        <p:txBody>
          <a:bodyPr wrap="square" rtlCol="0">
            <a:spAutoFit/>
          </a:bodyPr>
          <a:lstStyle/>
          <a:p>
            <a:pPr indent="457200">
              <a:lnSpc>
                <a:spcPct val="150000"/>
              </a:lnSpc>
            </a:pPr>
            <a:r>
              <a:rPr sz="2200" dirty="0">
                <a:latin typeface="微软雅黑" pitchFamily="34" charset="-122"/>
                <a:ea typeface="微软雅黑" pitchFamily="34" charset="-122"/>
              </a:rPr>
              <a:t> 这场变革最具影响力的举措是原国家教育委员会于</a:t>
            </a:r>
            <a:r>
              <a:rPr sz="2200" dirty="0">
                <a:solidFill>
                  <a:schemeClr val="accent2">
                    <a:lumMod val="75000"/>
                  </a:schemeClr>
                </a:solidFill>
                <a:latin typeface="微软雅黑" pitchFamily="34" charset="-122"/>
                <a:ea typeface="微软雅黑" pitchFamily="34" charset="-122"/>
              </a:rPr>
              <a:t>1989年颁布的《幼儿园工作规程（试行）》</a:t>
            </a:r>
            <a:r>
              <a:rPr sz="2200" dirty="0">
                <a:latin typeface="微软雅黑" pitchFamily="34" charset="-122"/>
                <a:ea typeface="微软雅黑" pitchFamily="34" charset="-122"/>
              </a:rPr>
              <a:t>，在试行七年以后，《幼儿园工作规程》于1996年经过修订正式颁发，并在</a:t>
            </a:r>
            <a:r>
              <a:rPr sz="2200" dirty="0">
                <a:solidFill>
                  <a:schemeClr val="accent2">
                    <a:lumMod val="75000"/>
                  </a:schemeClr>
                </a:solidFill>
                <a:latin typeface="微软雅黑" pitchFamily="34" charset="-122"/>
                <a:ea typeface="微软雅黑" pitchFamily="34" charset="-122"/>
              </a:rPr>
              <a:t>2015年再次修订，于2016年正式施行</a:t>
            </a:r>
            <a:r>
              <a:rPr sz="2200" dirty="0">
                <a:latin typeface="微软雅黑" pitchFamily="34" charset="-122"/>
                <a:ea typeface="微软雅黑" pitchFamily="34" charset="-122"/>
              </a:rPr>
              <a:t>。《幼儿园工作规程》体现了这场变革的初衷，反映了</a:t>
            </a:r>
            <a:r>
              <a:rPr sz="2200" dirty="0">
                <a:solidFill>
                  <a:schemeClr val="accent2">
                    <a:lumMod val="75000"/>
                  </a:schemeClr>
                </a:solidFill>
                <a:latin typeface="微软雅黑" pitchFamily="34" charset="-122"/>
                <a:ea typeface="微软雅黑" pitchFamily="34" charset="-122"/>
              </a:rPr>
              <a:t>幼儿教育面向世界、面向未来、面向现代化的精神</a:t>
            </a:r>
            <a:r>
              <a:rPr sz="2200" dirty="0">
                <a:latin typeface="微软雅黑" pitchFamily="34" charset="-122"/>
                <a:ea typeface="微软雅黑" pitchFamily="34" charset="-122"/>
              </a:rPr>
              <a:t>，通过了行政的手段，将其规定的内容推向各级行政机构和基层幼儿园。</a:t>
            </a:r>
            <a:endParaRPr sz="2200" dirty="0">
              <a:latin typeface="微软雅黑" pitchFamily="34" charset="-122"/>
              <a:ea typeface="微软雅黑" pitchFamily="34"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27811" y="41400"/>
            <a:ext cx="10515600" cy="1325563"/>
          </a:xfrm>
        </p:spPr>
        <p:txBody>
          <a:bodyPr/>
          <a:lstStyle/>
          <a:p>
            <a:r>
              <a:rPr lang="zh-CN" altLang="en-US" dirty="0"/>
              <a:t>三、 </a:t>
            </a:r>
            <a:r>
              <a:rPr lang="en-US" altLang="zh-CN" dirty="0"/>
              <a:t>20</a:t>
            </a:r>
            <a:r>
              <a:rPr lang="zh-CN" altLang="en-US" dirty="0"/>
              <a:t>世纪</a:t>
            </a:r>
            <a:r>
              <a:rPr lang="en-US" altLang="zh-CN" dirty="0"/>
              <a:t>80</a:t>
            </a:r>
            <a:r>
              <a:rPr lang="zh-CN" altLang="en-US" dirty="0"/>
              <a:t>年代以来的幼儿园课程改革</a:t>
            </a:r>
            <a:endParaRPr lang="zh-CN" altLang="en-US" dirty="0"/>
          </a:p>
        </p:txBody>
      </p:sp>
      <p:sp>
        <p:nvSpPr>
          <p:cNvPr id="3" name="文本框 2"/>
          <p:cNvSpPr txBox="1"/>
          <p:nvPr/>
        </p:nvSpPr>
        <p:spPr>
          <a:xfrm>
            <a:off x="1365885" y="1313815"/>
            <a:ext cx="5145405" cy="460375"/>
          </a:xfrm>
          <a:prstGeom prst="rect">
            <a:avLst/>
          </a:prstGeom>
          <a:noFill/>
        </p:spPr>
        <p:txBody>
          <a:bodyPr wrap="none" rtlCol="0" anchor="t">
            <a:spAutoFit/>
          </a:bodyPr>
          <a:p>
            <a:r>
              <a:rPr lang="zh-CN" sz="2400" b="1">
                <a:solidFill>
                  <a:srgbClr val="2F5496"/>
                </a:solidFill>
                <a:cs typeface="宋体" charset="0"/>
                <a:sym typeface="+mn-ea"/>
              </a:rPr>
              <a:t>变革精神主要体现在以下几个方面：</a:t>
            </a:r>
            <a:r>
              <a:rPr lang="en-US" sz="2400" b="1">
                <a:solidFill>
                  <a:srgbClr val="2F5496"/>
                </a:solidFill>
                <a:latin typeface="宋体" charset="0"/>
                <a:cs typeface="Times New Roman" panose="02020603050405020304" pitchFamily="18" charset="0"/>
                <a:sym typeface="+mn-ea"/>
              </a:rPr>
              <a:t> </a:t>
            </a:r>
            <a:endParaRPr lang="en-US" altLang="en-US" sz="2400" b="1">
              <a:solidFill>
                <a:srgbClr val="2F5496"/>
              </a:solidFill>
              <a:latin typeface="宋体" charset="0"/>
              <a:cs typeface="Times New Roman" panose="02020603050405020304" pitchFamily="18" charset="0"/>
              <a:sym typeface="+mn-ea"/>
            </a:endParaRPr>
          </a:p>
        </p:txBody>
      </p:sp>
      <p:sp>
        <p:nvSpPr>
          <p:cNvPr id="9" name="椭圆 8"/>
          <p:cNvSpPr/>
          <p:nvPr>
            <p:custDataLst>
              <p:tags r:id="rId1"/>
            </p:custDataLst>
          </p:nvPr>
        </p:nvSpPr>
        <p:spPr>
          <a:xfrm>
            <a:off x="1090071" y="2200943"/>
            <a:ext cx="502032" cy="502895"/>
          </a:xfrm>
          <a:prstGeom prst="ellipse">
            <a:avLst/>
          </a:prstGeom>
          <a:solidFill>
            <a:srgbClr val="FFC759"/>
          </a:solidFill>
          <a:ln>
            <a:noFill/>
          </a:ln>
        </p:spPr>
        <p:style>
          <a:lnRef idx="2">
            <a:srgbClr val="F2655C">
              <a:shade val="50000"/>
            </a:srgbClr>
          </a:lnRef>
          <a:fillRef idx="1">
            <a:srgbClr val="F2655C"/>
          </a:fillRef>
          <a:effectRef idx="0">
            <a:srgbClr val="F2655C"/>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endParaRPr>
          </a:p>
        </p:txBody>
      </p:sp>
      <p:sp>
        <p:nvSpPr>
          <p:cNvPr id="7177" name="文本框 12"/>
          <p:cNvSpPr txBox="1"/>
          <p:nvPr>
            <p:custDataLst>
              <p:tags r:id="rId2"/>
            </p:custDataLst>
          </p:nvPr>
        </p:nvSpPr>
        <p:spPr>
          <a:xfrm>
            <a:off x="1163703" y="2200943"/>
            <a:ext cx="354768" cy="502895"/>
          </a:xfrm>
          <a:prstGeom prst="rect">
            <a:avLst/>
          </a:prstGeom>
          <a:noFill/>
          <a:ln w="9525">
            <a:noFill/>
          </a:ln>
        </p:spPr>
        <p:txBody>
          <a:bodyPr wrap="square" lIns="90000" tIns="46800" rIns="90000" bIns="46800">
            <a:normAutofit fontScale="50000"/>
          </a:bodyPr>
          <a:lstStyle/>
          <a:p>
            <a:pPr lvl="0" algn="ctr"/>
            <a:r>
              <a:rPr lang="en-US" altLang="zh-CN" sz="4400" b="1" smtClean="0"/>
              <a:t>1</a:t>
            </a:r>
            <a:endParaRPr lang="zh-CN" altLang="en-US" sz="4400" b="1" dirty="0"/>
          </a:p>
        </p:txBody>
      </p:sp>
      <p:sp>
        <p:nvSpPr>
          <p:cNvPr id="5" name="文本框 4"/>
          <p:cNvSpPr txBox="1"/>
          <p:nvPr>
            <p:custDataLst>
              <p:tags r:id="rId3"/>
            </p:custDataLst>
          </p:nvPr>
        </p:nvSpPr>
        <p:spPr>
          <a:xfrm>
            <a:off x="1749425" y="2069465"/>
            <a:ext cx="5539105" cy="661035"/>
          </a:xfrm>
          <a:prstGeom prst="rect">
            <a:avLst/>
          </a:prstGeom>
          <a:solidFill>
            <a:schemeClr val="accent4">
              <a:lumMod val="20000"/>
              <a:lumOff val="80000"/>
            </a:schemeClr>
          </a:solidFill>
          <a:ln w="9525">
            <a:noFill/>
          </a:ln>
        </p:spPr>
        <p:txBody>
          <a:bodyPr wrap="square" anchor="b" anchorCtr="0">
            <a:noAutofit/>
          </a:bodyPr>
          <a:lstStyle>
            <a:defPPr>
              <a:defRPr lang="zh-CN"/>
            </a:defPPr>
            <a:lvl1pPr marL="0" lvl="0" indent="0" eaLnBrk="1" hangingPunct="1">
              <a:lnSpc>
                <a:spcPct val="100000"/>
              </a:lnSpc>
              <a:buFont typeface="Arial" panose="020B0604020202020204" pitchFamily="34" charset="0"/>
              <a:buNone/>
              <a:defRPr sz="2000">
                <a:latin typeface="Arial" panose="020B0604020202020204" pitchFamily="34" charset="0"/>
                <a:ea typeface="+mn-ea"/>
              </a:defRPr>
            </a:lvl1pPr>
            <a:lvl2pPr marL="685800" indent="-228600">
              <a:lnSpc>
                <a:spcPct val="90000"/>
              </a:lnSpc>
              <a:spcBef>
                <a:spcPts val="500"/>
              </a:spcBef>
              <a:buFont typeface="Arial" panose="020B0604020202020204" pitchFamily="34" charset="0"/>
              <a:buChar char="•"/>
              <a:defRPr sz="2400">
                <a:latin typeface="Arial" panose="020B0604020202020204" pitchFamily="34" charset="0"/>
                <a:ea typeface="+mn-ea"/>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ea typeface="+mn-ea"/>
              </a:defRPr>
            </a:lvl3pPr>
            <a:lvl4pPr marL="1600200" indent="-228600">
              <a:lnSpc>
                <a:spcPct val="90000"/>
              </a:lnSpc>
              <a:spcBef>
                <a:spcPts val="500"/>
              </a:spcBef>
              <a:buFont typeface="Arial" panose="020B0604020202020204" pitchFamily="34" charset="0"/>
              <a:buChar char="•"/>
              <a:defRPr>
                <a:latin typeface="Arial" panose="020B0604020202020204" pitchFamily="34" charset="0"/>
                <a:ea typeface="+mn-ea"/>
              </a:defRPr>
            </a:lvl4pPr>
            <a:lvl5pPr marL="2057400" indent="-228600">
              <a:lnSpc>
                <a:spcPct val="90000"/>
              </a:lnSpc>
              <a:spcBef>
                <a:spcPts val="500"/>
              </a:spcBef>
              <a:buFont typeface="Arial" panose="020B0604020202020204" pitchFamily="34" charset="0"/>
              <a:buChar char="•"/>
              <a:defRPr>
                <a:latin typeface="Arial" panose="020B0604020202020204" pitchFamily="34" charset="0"/>
                <a:ea typeface="+mn-ea"/>
              </a:defRPr>
            </a:lvl5pPr>
          </a:lstStyle>
          <a:p>
            <a:r>
              <a:rPr lang="zh-CN" altLang="en-US" sz="1900" dirty="0">
                <a:latin typeface="Arial" panose="020B0604020202020204" pitchFamily="34" charset="0"/>
                <a:ea typeface="黑体" charset="0"/>
                <a:cs typeface="+mn-ea"/>
              </a:rPr>
              <a:t>强调幼儿的主动活动，提出要为幼儿提供充分活动的机会；</a:t>
            </a:r>
            <a:endParaRPr lang="zh-CN" altLang="en-US" sz="1900" dirty="0">
              <a:latin typeface="Arial" panose="020B0604020202020204" pitchFamily="34" charset="0"/>
              <a:ea typeface="黑体" charset="0"/>
              <a:cs typeface="+mn-ea"/>
            </a:endParaRPr>
          </a:p>
        </p:txBody>
      </p:sp>
      <p:sp>
        <p:nvSpPr>
          <p:cNvPr id="11" name="椭圆 10"/>
          <p:cNvSpPr/>
          <p:nvPr>
            <p:custDataLst>
              <p:tags r:id="rId4"/>
            </p:custDataLst>
          </p:nvPr>
        </p:nvSpPr>
        <p:spPr>
          <a:xfrm>
            <a:off x="1090071" y="3023375"/>
            <a:ext cx="502032" cy="502895"/>
          </a:xfrm>
          <a:prstGeom prst="ellipse">
            <a:avLst/>
          </a:prstGeom>
          <a:solidFill>
            <a:srgbClr val="F2655C"/>
          </a:solidFill>
          <a:ln>
            <a:noFill/>
          </a:ln>
        </p:spPr>
        <p:style>
          <a:lnRef idx="2">
            <a:srgbClr val="F2655C">
              <a:shade val="50000"/>
            </a:srgbClr>
          </a:lnRef>
          <a:fillRef idx="1">
            <a:srgbClr val="F2655C"/>
          </a:fillRef>
          <a:effectRef idx="0">
            <a:srgbClr val="F2655C"/>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endParaRPr>
          </a:p>
        </p:txBody>
      </p:sp>
      <p:sp>
        <p:nvSpPr>
          <p:cNvPr id="7178" name="文本框 13"/>
          <p:cNvSpPr txBox="1"/>
          <p:nvPr>
            <p:custDataLst>
              <p:tags r:id="rId5"/>
            </p:custDataLst>
          </p:nvPr>
        </p:nvSpPr>
        <p:spPr>
          <a:xfrm>
            <a:off x="1166296" y="3023375"/>
            <a:ext cx="349582" cy="502895"/>
          </a:xfrm>
          <a:prstGeom prst="rect">
            <a:avLst/>
          </a:prstGeom>
          <a:noFill/>
          <a:ln w="9525">
            <a:noFill/>
          </a:ln>
        </p:spPr>
        <p:txBody>
          <a:bodyPr wrap="square" lIns="90000" tIns="46800" rIns="90000" bIns="46800">
            <a:normAutofit fontScale="50000"/>
          </a:bodyPr>
          <a:lstStyle/>
          <a:p>
            <a:pPr lvl="0" algn="ctr"/>
            <a:r>
              <a:rPr lang="en-US" altLang="zh-CN" sz="4400" b="1" smtClean="0"/>
              <a:t>2</a:t>
            </a:r>
            <a:endParaRPr lang="zh-CN" altLang="en-US" sz="4400" b="1" dirty="0"/>
          </a:p>
        </p:txBody>
      </p:sp>
      <p:sp>
        <p:nvSpPr>
          <p:cNvPr id="27" name="文本框 26"/>
          <p:cNvSpPr txBox="1"/>
          <p:nvPr>
            <p:custDataLst>
              <p:tags r:id="rId6"/>
            </p:custDataLst>
          </p:nvPr>
        </p:nvSpPr>
        <p:spPr>
          <a:xfrm>
            <a:off x="1743710" y="2959100"/>
            <a:ext cx="5504180" cy="561340"/>
          </a:xfrm>
          <a:prstGeom prst="rect">
            <a:avLst/>
          </a:prstGeom>
          <a:solidFill>
            <a:schemeClr val="accent2">
              <a:lumMod val="20000"/>
              <a:lumOff val="80000"/>
            </a:schemeClr>
          </a:solidFill>
          <a:ln w="9525">
            <a:noFill/>
          </a:ln>
        </p:spPr>
        <p:txBody>
          <a:bodyPr wrap="square" anchor="b" anchorCtr="0">
            <a:noAutofit/>
          </a:bodyPr>
          <a:lstStyle>
            <a:defPPr>
              <a:defRPr lang="zh-CN"/>
            </a:defPPr>
            <a:lvl1pPr marL="0" lvl="0" indent="0" eaLnBrk="1" hangingPunct="1">
              <a:lnSpc>
                <a:spcPct val="100000"/>
              </a:lnSpc>
              <a:buFont typeface="Arial" panose="020B0604020202020204" pitchFamily="34" charset="0"/>
              <a:buNone/>
              <a:defRPr sz="2000">
                <a:latin typeface="Arial" panose="020B0604020202020204" pitchFamily="34" charset="0"/>
                <a:ea typeface="+mn-ea"/>
              </a:defRPr>
            </a:lvl1pPr>
            <a:lvl2pPr marL="685800" indent="-228600">
              <a:lnSpc>
                <a:spcPct val="90000"/>
              </a:lnSpc>
              <a:spcBef>
                <a:spcPts val="500"/>
              </a:spcBef>
              <a:buFont typeface="Arial" panose="020B0604020202020204" pitchFamily="34" charset="0"/>
              <a:buChar char="•"/>
              <a:defRPr sz="2400">
                <a:latin typeface="Arial" panose="020B0604020202020204" pitchFamily="34" charset="0"/>
                <a:ea typeface="+mn-ea"/>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ea typeface="+mn-ea"/>
              </a:defRPr>
            </a:lvl3pPr>
            <a:lvl4pPr marL="1600200" indent="-228600">
              <a:lnSpc>
                <a:spcPct val="90000"/>
              </a:lnSpc>
              <a:spcBef>
                <a:spcPts val="500"/>
              </a:spcBef>
              <a:buFont typeface="Arial" panose="020B0604020202020204" pitchFamily="34" charset="0"/>
              <a:buChar char="•"/>
              <a:defRPr>
                <a:latin typeface="Arial" panose="020B0604020202020204" pitchFamily="34" charset="0"/>
                <a:ea typeface="+mn-ea"/>
              </a:defRPr>
            </a:lvl4pPr>
            <a:lvl5pPr marL="2057400" indent="-228600">
              <a:lnSpc>
                <a:spcPct val="90000"/>
              </a:lnSpc>
              <a:spcBef>
                <a:spcPts val="500"/>
              </a:spcBef>
              <a:buFont typeface="Arial" panose="020B0604020202020204" pitchFamily="34" charset="0"/>
              <a:buChar char="•"/>
              <a:defRPr>
                <a:latin typeface="Arial" panose="020B0604020202020204" pitchFamily="34" charset="0"/>
                <a:ea typeface="+mn-ea"/>
              </a:defRPr>
            </a:lvl5pPr>
          </a:lstStyle>
          <a:p>
            <a:r>
              <a:rPr lang="zh-CN" altLang="en-US" sz="1900" dirty="0">
                <a:latin typeface="Arial" panose="020B0604020202020204" pitchFamily="34" charset="0"/>
                <a:ea typeface="黑体" charset="0"/>
                <a:cs typeface="+mn-ea"/>
              </a:rPr>
              <a:t> 强调教育要适合幼儿的个体差异，促进每个幼儿在不同水平上的发展；</a:t>
            </a:r>
            <a:endParaRPr lang="zh-CN" altLang="en-US" sz="1900" dirty="0">
              <a:latin typeface="Arial" panose="020B0604020202020204" pitchFamily="34" charset="0"/>
              <a:ea typeface="黑体" charset="0"/>
              <a:cs typeface="+mn-ea"/>
            </a:endParaRPr>
          </a:p>
        </p:txBody>
      </p:sp>
      <p:sp>
        <p:nvSpPr>
          <p:cNvPr id="12" name="椭圆 11"/>
          <p:cNvSpPr/>
          <p:nvPr>
            <p:custDataLst>
              <p:tags r:id="rId7"/>
            </p:custDataLst>
          </p:nvPr>
        </p:nvSpPr>
        <p:spPr>
          <a:xfrm>
            <a:off x="1090071" y="3842791"/>
            <a:ext cx="502032" cy="502895"/>
          </a:xfrm>
          <a:prstGeom prst="ellipse">
            <a:avLst/>
          </a:prstGeom>
          <a:solidFill>
            <a:srgbClr val="7FDFD9"/>
          </a:solidFill>
          <a:ln>
            <a:noFill/>
          </a:ln>
        </p:spPr>
        <p:style>
          <a:lnRef idx="2">
            <a:srgbClr val="F2655C">
              <a:shade val="50000"/>
            </a:srgbClr>
          </a:lnRef>
          <a:fillRef idx="1">
            <a:srgbClr val="F2655C"/>
          </a:fillRef>
          <a:effectRef idx="0">
            <a:srgbClr val="F2655C"/>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endParaRPr>
          </a:p>
        </p:txBody>
      </p:sp>
      <p:sp>
        <p:nvSpPr>
          <p:cNvPr id="7179" name="文本框 14"/>
          <p:cNvSpPr txBox="1"/>
          <p:nvPr>
            <p:custDataLst>
              <p:tags r:id="rId8"/>
            </p:custDataLst>
          </p:nvPr>
        </p:nvSpPr>
        <p:spPr>
          <a:xfrm>
            <a:off x="1166296" y="3848824"/>
            <a:ext cx="349582" cy="502895"/>
          </a:xfrm>
          <a:prstGeom prst="rect">
            <a:avLst/>
          </a:prstGeom>
          <a:noFill/>
          <a:ln w="9525">
            <a:noFill/>
          </a:ln>
        </p:spPr>
        <p:txBody>
          <a:bodyPr wrap="square" lIns="90000" tIns="46800" rIns="90000" bIns="46800">
            <a:normAutofit fontScale="50000"/>
          </a:bodyPr>
          <a:lstStyle/>
          <a:p>
            <a:pPr lvl="0" algn="ctr"/>
            <a:r>
              <a:rPr lang="en-US" altLang="zh-CN" sz="4400" b="1" smtClean="0"/>
              <a:t>3</a:t>
            </a:r>
            <a:endParaRPr lang="zh-CN" altLang="en-US" sz="4400" b="1" dirty="0"/>
          </a:p>
        </p:txBody>
      </p:sp>
      <p:sp>
        <p:nvSpPr>
          <p:cNvPr id="30" name="文本框 29"/>
          <p:cNvSpPr txBox="1"/>
          <p:nvPr>
            <p:custDataLst>
              <p:tags r:id="rId9"/>
            </p:custDataLst>
          </p:nvPr>
        </p:nvSpPr>
        <p:spPr>
          <a:xfrm>
            <a:off x="1766570" y="3785235"/>
            <a:ext cx="5542915" cy="504825"/>
          </a:xfrm>
          <a:prstGeom prst="rect">
            <a:avLst/>
          </a:prstGeom>
          <a:solidFill>
            <a:schemeClr val="accent5">
              <a:lumMod val="40000"/>
              <a:lumOff val="60000"/>
            </a:schemeClr>
          </a:solidFill>
          <a:ln w="9525">
            <a:noFill/>
          </a:ln>
        </p:spPr>
        <p:txBody>
          <a:bodyPr wrap="square" anchor="b" anchorCtr="0">
            <a:normAutofit/>
          </a:bodyPr>
          <a:lstStyle>
            <a:defPPr>
              <a:defRPr lang="zh-CN"/>
            </a:defPPr>
            <a:lvl1pPr marL="0" lvl="0" indent="0" eaLnBrk="1" hangingPunct="1">
              <a:lnSpc>
                <a:spcPct val="100000"/>
              </a:lnSpc>
              <a:buFont typeface="Arial" panose="020B0604020202020204" pitchFamily="34" charset="0"/>
              <a:buNone/>
              <a:defRPr sz="2000">
                <a:latin typeface="Arial" panose="020B0604020202020204" pitchFamily="34" charset="0"/>
                <a:ea typeface="+mn-ea"/>
              </a:defRPr>
            </a:lvl1pPr>
            <a:lvl2pPr marL="685800" indent="-228600">
              <a:lnSpc>
                <a:spcPct val="90000"/>
              </a:lnSpc>
              <a:spcBef>
                <a:spcPts val="500"/>
              </a:spcBef>
              <a:buFont typeface="Arial" panose="020B0604020202020204" pitchFamily="34" charset="0"/>
              <a:buChar char="•"/>
              <a:defRPr sz="2400">
                <a:latin typeface="Arial" panose="020B0604020202020204" pitchFamily="34" charset="0"/>
                <a:ea typeface="+mn-ea"/>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ea typeface="+mn-ea"/>
              </a:defRPr>
            </a:lvl3pPr>
            <a:lvl4pPr marL="1600200" indent="-228600">
              <a:lnSpc>
                <a:spcPct val="90000"/>
              </a:lnSpc>
              <a:spcBef>
                <a:spcPts val="500"/>
              </a:spcBef>
              <a:buFont typeface="Arial" panose="020B0604020202020204" pitchFamily="34" charset="0"/>
              <a:buChar char="•"/>
              <a:defRPr>
                <a:latin typeface="Arial" panose="020B0604020202020204" pitchFamily="34" charset="0"/>
                <a:ea typeface="+mn-ea"/>
              </a:defRPr>
            </a:lvl4pPr>
            <a:lvl5pPr marL="2057400" indent="-228600">
              <a:lnSpc>
                <a:spcPct val="90000"/>
              </a:lnSpc>
              <a:spcBef>
                <a:spcPts val="500"/>
              </a:spcBef>
              <a:buFont typeface="Arial" panose="020B0604020202020204" pitchFamily="34" charset="0"/>
              <a:buChar char="•"/>
              <a:defRPr>
                <a:latin typeface="Arial" panose="020B0604020202020204" pitchFamily="34" charset="0"/>
                <a:ea typeface="+mn-ea"/>
              </a:defRPr>
            </a:lvl5pPr>
          </a:lstStyle>
          <a:p>
            <a:r>
              <a:rPr lang="zh-CN" altLang="en-US" dirty="0">
                <a:latin typeface="Arial" panose="020B0604020202020204" pitchFamily="34" charset="0"/>
                <a:ea typeface="黑体" charset="0"/>
                <a:cs typeface="+mn-ea"/>
              </a:rPr>
              <a:t>强调游戏在幼儿教育中的重要性；</a:t>
            </a:r>
            <a:endParaRPr lang="zh-CN" altLang="en-US" dirty="0">
              <a:latin typeface="Arial" panose="020B0604020202020204" pitchFamily="34" charset="0"/>
              <a:ea typeface="黑体" charset="0"/>
              <a:cs typeface="+mn-ea"/>
            </a:endParaRPr>
          </a:p>
        </p:txBody>
      </p:sp>
      <p:sp>
        <p:nvSpPr>
          <p:cNvPr id="44" name="椭圆 43"/>
          <p:cNvSpPr/>
          <p:nvPr>
            <p:custDataLst>
              <p:tags r:id="rId10"/>
            </p:custDataLst>
          </p:nvPr>
        </p:nvSpPr>
        <p:spPr>
          <a:xfrm>
            <a:off x="1090071" y="4665224"/>
            <a:ext cx="502032" cy="502895"/>
          </a:xfrm>
          <a:prstGeom prst="ellipse">
            <a:avLst/>
          </a:prstGeom>
          <a:solidFill>
            <a:srgbClr val="FFF762"/>
          </a:solidFill>
          <a:ln>
            <a:noFill/>
          </a:ln>
        </p:spPr>
        <p:style>
          <a:lnRef idx="2">
            <a:srgbClr val="F2655C">
              <a:shade val="50000"/>
            </a:srgbClr>
          </a:lnRef>
          <a:fillRef idx="1">
            <a:srgbClr val="F2655C"/>
          </a:fillRef>
          <a:effectRef idx="0">
            <a:srgbClr val="F2655C"/>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endParaRPr>
          </a:p>
        </p:txBody>
      </p:sp>
      <p:sp>
        <p:nvSpPr>
          <p:cNvPr id="45" name="文本框 14"/>
          <p:cNvSpPr txBox="1"/>
          <p:nvPr>
            <p:custDataLst>
              <p:tags r:id="rId11"/>
            </p:custDataLst>
          </p:nvPr>
        </p:nvSpPr>
        <p:spPr>
          <a:xfrm>
            <a:off x="1166296" y="4671257"/>
            <a:ext cx="349582" cy="502895"/>
          </a:xfrm>
          <a:prstGeom prst="rect">
            <a:avLst/>
          </a:prstGeom>
          <a:noFill/>
          <a:ln w="9525">
            <a:noFill/>
          </a:ln>
        </p:spPr>
        <p:txBody>
          <a:bodyPr wrap="square" lIns="90000" tIns="46800" rIns="90000" bIns="46800">
            <a:normAutofit fontScale="50000"/>
          </a:bodyPr>
          <a:lstStyle/>
          <a:p>
            <a:pPr lvl="0" algn="ctr"/>
            <a:r>
              <a:rPr lang="en-US" altLang="zh-CN" sz="4400" b="1" smtClean="0"/>
              <a:t>4</a:t>
            </a:r>
            <a:endParaRPr lang="zh-CN" altLang="en-US" sz="4400" b="1" dirty="0"/>
          </a:p>
        </p:txBody>
      </p:sp>
      <p:sp>
        <p:nvSpPr>
          <p:cNvPr id="43" name="文本框 42"/>
          <p:cNvSpPr txBox="1"/>
          <p:nvPr>
            <p:custDataLst>
              <p:tags r:id="rId12"/>
            </p:custDataLst>
          </p:nvPr>
        </p:nvSpPr>
        <p:spPr>
          <a:xfrm>
            <a:off x="1767840" y="4678045"/>
            <a:ext cx="5471795" cy="504825"/>
          </a:xfrm>
          <a:prstGeom prst="rect">
            <a:avLst/>
          </a:prstGeom>
          <a:solidFill>
            <a:schemeClr val="accent4">
              <a:lumMod val="40000"/>
              <a:lumOff val="60000"/>
            </a:schemeClr>
          </a:solidFill>
          <a:ln w="9525">
            <a:noFill/>
          </a:ln>
        </p:spPr>
        <p:txBody>
          <a:bodyPr wrap="square" anchor="b" anchorCtr="0">
            <a:normAutofit/>
          </a:bodyPr>
          <a:lstStyle>
            <a:defPPr>
              <a:defRPr lang="zh-CN"/>
            </a:defPPr>
            <a:lvl1pPr marL="0" lvl="0" indent="0" eaLnBrk="1" hangingPunct="1">
              <a:lnSpc>
                <a:spcPct val="100000"/>
              </a:lnSpc>
              <a:buFont typeface="Arial" panose="020B0604020202020204" pitchFamily="34" charset="0"/>
              <a:buNone/>
              <a:defRPr sz="2000">
                <a:latin typeface="Arial" panose="020B0604020202020204" pitchFamily="34" charset="0"/>
                <a:ea typeface="+mn-ea"/>
              </a:defRPr>
            </a:lvl1pPr>
            <a:lvl2pPr marL="685800" indent="-228600">
              <a:lnSpc>
                <a:spcPct val="90000"/>
              </a:lnSpc>
              <a:spcBef>
                <a:spcPts val="500"/>
              </a:spcBef>
              <a:buFont typeface="Arial" panose="020B0604020202020204" pitchFamily="34" charset="0"/>
              <a:buChar char="•"/>
              <a:defRPr sz="2400">
                <a:latin typeface="Arial" panose="020B0604020202020204" pitchFamily="34" charset="0"/>
                <a:ea typeface="+mn-ea"/>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ea typeface="+mn-ea"/>
              </a:defRPr>
            </a:lvl3pPr>
            <a:lvl4pPr marL="1600200" indent="-228600">
              <a:lnSpc>
                <a:spcPct val="90000"/>
              </a:lnSpc>
              <a:spcBef>
                <a:spcPts val="500"/>
              </a:spcBef>
              <a:buFont typeface="Arial" panose="020B0604020202020204" pitchFamily="34" charset="0"/>
              <a:buChar char="•"/>
              <a:defRPr>
                <a:latin typeface="Arial" panose="020B0604020202020204" pitchFamily="34" charset="0"/>
                <a:ea typeface="+mn-ea"/>
              </a:defRPr>
            </a:lvl4pPr>
            <a:lvl5pPr marL="2057400" indent="-228600">
              <a:lnSpc>
                <a:spcPct val="90000"/>
              </a:lnSpc>
              <a:spcBef>
                <a:spcPts val="500"/>
              </a:spcBef>
              <a:buFont typeface="Arial" panose="020B0604020202020204" pitchFamily="34" charset="0"/>
              <a:buChar char="•"/>
              <a:defRPr>
                <a:latin typeface="Arial" panose="020B0604020202020204" pitchFamily="34" charset="0"/>
                <a:ea typeface="+mn-ea"/>
              </a:defRPr>
            </a:lvl5pPr>
          </a:lstStyle>
          <a:p>
            <a:r>
              <a:rPr lang="zh-CN" altLang="en-US" dirty="0">
                <a:latin typeface="Arial" panose="020B0604020202020204" pitchFamily="34" charset="0"/>
                <a:ea typeface="黑体" charset="0"/>
                <a:cs typeface="+mn-ea"/>
              </a:rPr>
              <a:t>强调寓教育于幼儿园一日活动之中</a:t>
            </a:r>
            <a:endParaRPr lang="zh-CN" altLang="en-US" dirty="0">
              <a:latin typeface="Arial" panose="020B0604020202020204" pitchFamily="34" charset="0"/>
              <a:ea typeface="黑体" charset="0"/>
              <a:cs typeface="+mn-ea"/>
            </a:endParaRPr>
          </a:p>
        </p:txBody>
      </p:sp>
      <p:sp>
        <p:nvSpPr>
          <p:cNvPr id="51" name="椭圆 50"/>
          <p:cNvSpPr/>
          <p:nvPr>
            <p:custDataLst>
              <p:tags r:id="rId13"/>
            </p:custDataLst>
          </p:nvPr>
        </p:nvSpPr>
        <p:spPr>
          <a:xfrm>
            <a:off x="1090071" y="5487656"/>
            <a:ext cx="502032" cy="502895"/>
          </a:xfrm>
          <a:prstGeom prst="ellipse">
            <a:avLst/>
          </a:prstGeom>
          <a:solidFill>
            <a:srgbClr val="FFC759">
              <a:lumMod val="75000"/>
            </a:srgbClr>
          </a:solidFill>
          <a:ln>
            <a:noFill/>
          </a:ln>
        </p:spPr>
        <p:style>
          <a:lnRef idx="2">
            <a:srgbClr val="F2655C">
              <a:shade val="50000"/>
            </a:srgbClr>
          </a:lnRef>
          <a:fillRef idx="1">
            <a:srgbClr val="F2655C"/>
          </a:fillRef>
          <a:effectRef idx="0">
            <a:srgbClr val="F2655C"/>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endParaRPr>
          </a:p>
        </p:txBody>
      </p:sp>
      <p:sp>
        <p:nvSpPr>
          <p:cNvPr id="52" name="文本框 14"/>
          <p:cNvSpPr txBox="1"/>
          <p:nvPr>
            <p:custDataLst>
              <p:tags r:id="rId14"/>
            </p:custDataLst>
          </p:nvPr>
        </p:nvSpPr>
        <p:spPr>
          <a:xfrm>
            <a:off x="1166296" y="5493689"/>
            <a:ext cx="349582" cy="502895"/>
          </a:xfrm>
          <a:prstGeom prst="rect">
            <a:avLst/>
          </a:prstGeom>
          <a:noFill/>
          <a:ln w="9525">
            <a:noFill/>
          </a:ln>
        </p:spPr>
        <p:txBody>
          <a:bodyPr wrap="square" lIns="90000" tIns="46800" rIns="90000" bIns="46800">
            <a:normAutofit fontScale="50000"/>
          </a:bodyPr>
          <a:lstStyle/>
          <a:p>
            <a:pPr lvl="0" algn="ctr"/>
            <a:r>
              <a:rPr lang="en-US" altLang="zh-CN" sz="4400" b="1" smtClean="0"/>
              <a:t>5</a:t>
            </a:r>
            <a:endParaRPr lang="zh-CN" altLang="en-US" sz="4400" b="1" dirty="0"/>
          </a:p>
        </p:txBody>
      </p:sp>
      <p:sp>
        <p:nvSpPr>
          <p:cNvPr id="50" name="文本框 49"/>
          <p:cNvSpPr txBox="1"/>
          <p:nvPr>
            <p:custDataLst>
              <p:tags r:id="rId15"/>
            </p:custDataLst>
          </p:nvPr>
        </p:nvSpPr>
        <p:spPr>
          <a:xfrm>
            <a:off x="1766570" y="5518150"/>
            <a:ext cx="5525135" cy="540385"/>
          </a:xfrm>
          <a:prstGeom prst="rect">
            <a:avLst/>
          </a:prstGeom>
          <a:solidFill>
            <a:schemeClr val="accent2">
              <a:lumMod val="40000"/>
              <a:lumOff val="60000"/>
            </a:schemeClr>
          </a:solidFill>
          <a:ln w="9525">
            <a:noFill/>
          </a:ln>
        </p:spPr>
        <p:txBody>
          <a:bodyPr wrap="square" anchor="b" anchorCtr="0">
            <a:normAutofit/>
          </a:bodyPr>
          <a:lstStyle>
            <a:defPPr>
              <a:defRPr lang="zh-CN"/>
            </a:defPPr>
            <a:lvl1pPr marL="0" lvl="0" indent="0" eaLnBrk="1" hangingPunct="1">
              <a:lnSpc>
                <a:spcPct val="100000"/>
              </a:lnSpc>
              <a:buFont typeface="Arial" panose="020B0604020202020204" pitchFamily="34" charset="0"/>
              <a:buNone/>
              <a:defRPr sz="2000">
                <a:latin typeface="Arial" panose="020B0604020202020204" pitchFamily="34" charset="0"/>
                <a:ea typeface="+mn-ea"/>
              </a:defRPr>
            </a:lvl1pPr>
            <a:lvl2pPr marL="685800" indent="-228600">
              <a:lnSpc>
                <a:spcPct val="90000"/>
              </a:lnSpc>
              <a:spcBef>
                <a:spcPts val="500"/>
              </a:spcBef>
              <a:buFont typeface="Arial" panose="020B0604020202020204" pitchFamily="34" charset="0"/>
              <a:buChar char="•"/>
              <a:defRPr sz="2400">
                <a:latin typeface="Arial" panose="020B0604020202020204" pitchFamily="34" charset="0"/>
                <a:ea typeface="+mn-ea"/>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ea typeface="+mn-ea"/>
              </a:defRPr>
            </a:lvl3pPr>
            <a:lvl4pPr marL="1600200" indent="-228600">
              <a:lnSpc>
                <a:spcPct val="90000"/>
              </a:lnSpc>
              <a:spcBef>
                <a:spcPts val="500"/>
              </a:spcBef>
              <a:buFont typeface="Arial" panose="020B0604020202020204" pitchFamily="34" charset="0"/>
              <a:buChar char="•"/>
              <a:defRPr>
                <a:latin typeface="Arial" panose="020B0604020202020204" pitchFamily="34" charset="0"/>
                <a:ea typeface="+mn-ea"/>
              </a:defRPr>
            </a:lvl4pPr>
            <a:lvl5pPr marL="2057400" indent="-228600">
              <a:lnSpc>
                <a:spcPct val="90000"/>
              </a:lnSpc>
              <a:spcBef>
                <a:spcPts val="500"/>
              </a:spcBef>
              <a:buFont typeface="Arial" panose="020B0604020202020204" pitchFamily="34" charset="0"/>
              <a:buChar char="•"/>
              <a:defRPr>
                <a:latin typeface="Arial" panose="020B0604020202020204" pitchFamily="34" charset="0"/>
                <a:ea typeface="+mn-ea"/>
              </a:defRPr>
            </a:lvl5pPr>
          </a:lstStyle>
          <a:p>
            <a:r>
              <a:rPr lang="zh-CN" altLang="en-US" dirty="0">
                <a:latin typeface="Arial" panose="020B0604020202020204" pitchFamily="34" charset="0"/>
                <a:ea typeface="黑体" charset="0"/>
                <a:cs typeface="+mn-ea"/>
              </a:rPr>
              <a:t>强调幼儿园活动的过程。</a:t>
            </a:r>
            <a:endParaRPr lang="zh-CN" altLang="en-US" dirty="0">
              <a:latin typeface="Arial" panose="020B0604020202020204" pitchFamily="34" charset="0"/>
              <a:ea typeface="黑体" charset="0"/>
              <a:cs typeface="+mn-ea"/>
            </a:endParaRPr>
          </a:p>
        </p:txBody>
      </p:sp>
      <p:sp>
        <p:nvSpPr>
          <p:cNvPr id="10" name="文本框 9"/>
          <p:cNvSpPr txBox="1"/>
          <p:nvPr/>
        </p:nvSpPr>
        <p:spPr>
          <a:xfrm>
            <a:off x="8134985" y="1895475"/>
            <a:ext cx="3091180" cy="3646170"/>
          </a:xfrm>
          <a:prstGeom prst="rect">
            <a:avLst/>
          </a:prstGeom>
          <a:noFill/>
        </p:spPr>
        <p:txBody>
          <a:bodyPr wrap="square" rtlCol="0">
            <a:spAutoFit/>
          </a:bodyPr>
          <a:p>
            <a:pPr>
              <a:lnSpc>
                <a:spcPct val="150000"/>
              </a:lnSpc>
            </a:pPr>
            <a:r>
              <a:rPr lang="zh-CN" altLang="en-US" sz="2200"/>
              <a:t>《幼儿园工作规程》虽然没有提及“课程”二字，但是根据它的精神，</a:t>
            </a:r>
            <a:r>
              <a:rPr lang="zh-CN" altLang="en-US" sz="2200">
                <a:solidFill>
                  <a:schemeClr val="accent2">
                    <a:lumMod val="75000"/>
                  </a:schemeClr>
                </a:solidFill>
              </a:rPr>
              <a:t>幼儿园的一切活动，只要能影响儿童的行为、态度和价值观，都被看作是课程。</a:t>
            </a:r>
            <a:endParaRPr lang="zh-CN" altLang="en-US" sz="2200">
              <a:solidFill>
                <a:schemeClr val="accent2">
                  <a:lumMod val="75000"/>
                </a:schemeClr>
              </a:solidFill>
            </a:endParaRPr>
          </a:p>
        </p:txBody>
      </p:sp>
    </p:spTree>
    <p:custDataLst>
      <p:tags r:id="rId16"/>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 </a:t>
            </a:r>
            <a:r>
              <a:rPr lang="en-US" altLang="zh-CN" dirty="0"/>
              <a:t>20</a:t>
            </a:r>
            <a:r>
              <a:rPr lang="zh-CN" altLang="en-US" dirty="0"/>
              <a:t>世纪</a:t>
            </a:r>
            <a:r>
              <a:rPr lang="en-US" altLang="zh-CN" dirty="0"/>
              <a:t>80</a:t>
            </a:r>
            <a:r>
              <a:rPr lang="zh-CN" altLang="en-US" dirty="0"/>
              <a:t>年代以来的幼儿园课程改革</a:t>
            </a:r>
            <a:endParaRPr lang="zh-CN" altLang="en-US" dirty="0"/>
          </a:p>
        </p:txBody>
      </p:sp>
      <p:sp>
        <p:nvSpPr>
          <p:cNvPr id="21" name="文本框 20"/>
          <p:cNvSpPr txBox="1"/>
          <p:nvPr/>
        </p:nvSpPr>
        <p:spPr>
          <a:xfrm>
            <a:off x="1089660" y="1564640"/>
            <a:ext cx="10052685" cy="2306955"/>
          </a:xfrm>
          <a:prstGeom prst="rect">
            <a:avLst/>
          </a:prstGeom>
          <a:noFill/>
        </p:spPr>
        <p:txBody>
          <a:bodyPr wrap="square" rtlCol="0">
            <a:spAutoFit/>
          </a:bodyPr>
          <a:lstStyle/>
          <a:p>
            <a:pPr indent="457200">
              <a:lnSpc>
                <a:spcPct val="150000"/>
              </a:lnSpc>
            </a:pPr>
            <a:r>
              <a:rPr lang="en-US" altLang="zh-CN" sz="2400" dirty="0">
                <a:solidFill>
                  <a:schemeClr val="accent2">
                    <a:lumMod val="75000"/>
                  </a:schemeClr>
                </a:solidFill>
                <a:latin typeface="微软雅黑" pitchFamily="34" charset="-122"/>
                <a:ea typeface="微软雅黑" pitchFamily="34" charset="-122"/>
              </a:rPr>
              <a:t>2</a:t>
            </a:r>
            <a:r>
              <a:rPr sz="2400" dirty="0">
                <a:solidFill>
                  <a:schemeClr val="accent2">
                    <a:lumMod val="75000"/>
                  </a:schemeClr>
                </a:solidFill>
                <a:latin typeface="微软雅黑" pitchFamily="34" charset="-122"/>
                <a:ea typeface="微软雅黑" pitchFamily="34" charset="-122"/>
              </a:rPr>
              <a:t>001年</a:t>
            </a:r>
            <a:r>
              <a:rPr sz="2400" dirty="0">
                <a:latin typeface="微软雅黑" pitchFamily="34" charset="-122"/>
                <a:ea typeface="微软雅黑" pitchFamily="34" charset="-122"/>
              </a:rPr>
              <a:t>，教育部颁布了</a:t>
            </a:r>
            <a:r>
              <a:rPr sz="2400" dirty="0">
                <a:solidFill>
                  <a:schemeClr val="accent2">
                    <a:lumMod val="75000"/>
                  </a:schemeClr>
                </a:solidFill>
                <a:latin typeface="微软雅黑" pitchFamily="34" charset="-122"/>
                <a:ea typeface="微软雅黑" pitchFamily="34" charset="-122"/>
              </a:rPr>
              <a:t>《幼儿园教育指导纲要（试行）》</a:t>
            </a:r>
            <a:r>
              <a:rPr sz="2400" dirty="0">
                <a:latin typeface="微软雅黑" pitchFamily="34" charset="-122"/>
                <a:ea typeface="微软雅黑" pitchFamily="34" charset="-122"/>
              </a:rPr>
              <a:t>，在国家层面上对包括幼儿园课程在内的幼儿园教育进行了宏观指导，规定了幼儿园教育总的教育目标、教育内容和实施原则，要求地方政府制定指导意见，而由幼儿园为主确定自己的课程。</a:t>
            </a:r>
            <a:endParaRPr sz="2400" dirty="0">
              <a:latin typeface="微软雅黑" pitchFamily="34" charset="-122"/>
              <a:ea typeface="微软雅黑" pitchFamily="34" charset="-122"/>
            </a:endParaRPr>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PECIAL_SOURCE" val="bdnull"/>
</p:tagLst>
</file>

<file path=ppt/tags/tag100.xml><?xml version="1.0" encoding="utf-8"?>
<p:tagLst xmlns:p="http://schemas.openxmlformats.org/presentationml/2006/main">
  <p:tag name="KSO_WM_UNIT_ISCONTENTSTITLE" val="0"/>
  <p:tag name="KSO_WM_UNIT_ISNUMDGMTITLE" val="0"/>
  <p:tag name="KSO_WM_UNIT_PRESET_TEXT" val="请输入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675_3*l_h_a*1_3_1"/>
  <p:tag name="KSO_WM_TEMPLATE_CATEGORY" val="diagram"/>
  <p:tag name="KSO_WM_TEMPLATE_INDEX" val="202286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TEXT_SHADOW_SCHEMECOLOR_INDEX_BRIGHTNESS" val="0"/>
  <p:tag name="KSO_WM_UNIT_TEXT_SHADOW_SCHEMECOLOR_INDEX" val="6"/>
  <p:tag name="KSO_WM_UNIT_USESOURCEFORMAT_APPLY"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675_3*l_h_i*1_3_2"/>
  <p:tag name="KSO_WM_TEMPLATE_CATEGORY" val="diagram"/>
  <p:tag name="KSO_WM_TEMPLATE_INDEX" val="20228675"/>
  <p:tag name="KSO_WM_UNIT_LAYERLEVEL" val="1_1_1"/>
  <p:tag name="KSO_WM_TAG_VERSION" val="1.0"/>
  <p:tag name="KSO_WM_BEAUTIFY_FLAG" val="#wm#"/>
  <p:tag name="KSO_WM_UNIT_TEXT_LINE_FORE_SCHEMECOLOR_INDEX_1_BRIGHTNESS" val="0"/>
  <p:tag name="KSO_WM_UNIT_TEXT_LINE_FORE_SCHEMECOLOR_INDEX_1" val="14"/>
  <p:tag name="KSO_WM_UNIT_TEXT_LINE_FORE_SCHEMECOLOR_INDEX_1_POS" val="0"/>
  <p:tag name="KSO_WM_UNIT_TEXT_LINE_FORE_SCHEMECOLOR_INDEX_1_TRANS" val="0.3"/>
  <p:tag name="KSO_WM_UNIT_TEXT_LINE_FORE_SCHEMECOLOR_INDEX_2_BRIGHTNESS" val="0"/>
  <p:tag name="KSO_WM_UNIT_TEXT_LINE_FORE_SCHEMECOLOR_INDEX_2" val="14"/>
  <p:tag name="KSO_WM_UNIT_TEXT_LINE_FORE_SCHEMECOLOR_INDEX_2_POS" val="0.67"/>
  <p:tag name="KSO_WM_UNIT_TEXT_LINE_FORE_SCHEMECOLOR_INDEX_2_TRANS" val="0.3"/>
  <p:tag name="KSO_WM_UNIT_TEXT_LINE_FORE_SCHEMECOLOR_INDEX_3_BRIGHTNESS" val="0"/>
  <p:tag name="KSO_WM_UNIT_TEXT_LINE_FORE_SCHEMECOLOR_INDEX_3" val="14"/>
  <p:tag name="KSO_WM_UNIT_TEXT_LINE_FORE_SCHEMECOLOR_INDEX_3_POS" val="0.69"/>
  <p:tag name="KSO_WM_UNIT_TEXT_LINE_FORE_SCHEMECOLOR_INDEX_3_TRANS" val="1"/>
  <p:tag name="KSO_WM_UNIT_TEXT_LINE_GRADIENT_TYPE" val="0"/>
  <p:tag name="KSO_WM_UNIT_TEXT_LINE_GRADIENT_ANGLE" val="90"/>
  <p:tag name="KSO_WM_UNIT_TEXT_LINE_GRADIENT_Direction" val="1"/>
  <p:tag name="KSO_WM_UNIT_TEXT_LINE_FILL_TYPE" val="5"/>
  <p:tag name="KSO_WM_UNIT_USESOURCEFORMAT_APPLY" val="1"/>
</p:tagLst>
</file>

<file path=ppt/tags/tag102.xml><?xml version="1.0" encoding="utf-8"?>
<p:tagLst xmlns:p="http://schemas.openxmlformats.org/presentationml/2006/main">
  <p:tag name="KSO_WM_SLIDE_ITEM_CNT" val="3"/>
  <p:tag name="KSO_WM_SPECIAL_SOURCE" val="bdnull"/>
</p:tagLst>
</file>

<file path=ppt/tags/tag103.xml><?xml version="1.0" encoding="utf-8"?>
<p:tagLst xmlns:p="http://schemas.openxmlformats.org/presentationml/2006/main">
  <p:tag name="ISPRING_PRESENTATION_TITLE" val="单身狗2"/>
</p:tagLst>
</file>

<file path=ppt/tags/tag11.xml><?xml version="1.0" encoding="utf-8"?>
<p:tagLst xmlns:p="http://schemas.openxmlformats.org/presentationml/2006/main">
  <p:tag name="KSO_WM_SPECIAL_SOURCE" val="bdnull"/>
</p:tagLst>
</file>

<file path=ppt/tags/tag12.xml><?xml version="1.0" encoding="utf-8"?>
<p:tagLst xmlns:p="http://schemas.openxmlformats.org/presentationml/2006/main">
  <p:tag name="KSO_WM_SPECIAL_SOURCE" val="bdnull"/>
</p:tagLst>
</file>

<file path=ppt/tags/tag13.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1_1"/>
  <p:tag name="KSO_WM_UNIT_ID" val="diagram20170902_5*l_h_i*1_1_1"/>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1_2"/>
  <p:tag name="KSO_WM_UNIT_ID" val="diagram20170902_5*l_h_i*1_1_2"/>
  <p:tag name="KSO_WM_UNIT_LAYERLEVEL" val="1_1_1"/>
  <p:tag name="KSO_WM_DIAGRAM_GROUP_CODE" val="l1-1"/>
  <p:tag name="KSO_WM_UNIT_TEXT_FILL_FORE_SCHEMECOLOR_INDEX" val="13"/>
  <p:tag name="KSO_WM_UNIT_TEXT_FILL_TYPE"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1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1_1"/>
  <p:tag name="KSO_WM_UNIT_TEXT_FILL_FORE_SCHEMECOLOR_INDEX" val="13"/>
  <p:tag name="KSO_WM_UNIT_TEXT_FILL_TYPE" val="1"/>
</p:tagLst>
</file>

<file path=ppt/tags/tag16.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2_1"/>
  <p:tag name="KSO_WM_UNIT_ID" val="diagram20170902_5*l_h_i*1_2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2_2"/>
  <p:tag name="KSO_WM_UNIT_ID" val="diagram20170902_5*l_h_i*1_2_2"/>
  <p:tag name="KSO_WM_UNIT_LAYERLEVEL" val="1_1_1"/>
  <p:tag name="KSO_WM_DIAGRAM_GROUP_CODE" val="l1-1"/>
  <p:tag name="KSO_WM_UNIT_TEXT_FILL_FORE_SCHEMECOLOR_INDEX" val="13"/>
  <p:tag name="KSO_WM_UNIT_TEXT_FILL_TYPE" val="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2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2_1"/>
  <p:tag name="KSO_WM_UNIT_TEXT_FILL_FORE_SCHEMECOLOR_INDEX" val="13"/>
  <p:tag name="KSO_WM_UNIT_TEXT_FILL_TYPE"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3_1"/>
  <p:tag name="KSO_WM_UNIT_ID" val="diagram20170902_5*l_h_i*1_3_1"/>
  <p:tag name="KSO_WM_UNIT_LAYERLEVEL" val="1_1_1"/>
  <p:tag name="KSO_WM_DIAGRAM_GROUP_CODE" val="l1-1"/>
  <p:tag name="KSO_WM_UNIT_FILL_FORE_SCHEMECOLOR_INDEX" val="9"/>
  <p:tag name="KSO_WM_UNIT_FILL_TYPE" val="1"/>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3_2"/>
  <p:tag name="KSO_WM_UNIT_ID" val="diagram20170902_5*l_h_i*1_3_2"/>
  <p:tag name="KSO_WM_UNIT_LAYERLEVEL" val="1_1_1"/>
  <p:tag name="KSO_WM_DIAGRAM_GROUP_CODE" val="l1-1"/>
  <p:tag name="KSO_WM_UNIT_TEXT_FILL_FORE_SCHEMECOLOR_INDEX" val="13"/>
  <p:tag name="KSO_WM_UNIT_TEXT_FILL_TYPE"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3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3_1"/>
  <p:tag name="KSO_WM_UNIT_TEXT_FILL_FORE_SCHEMECOLOR_INDEX" val="13"/>
  <p:tag name="KSO_WM_UNIT_TEXT_FILL_TYPE" val="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4_1"/>
  <p:tag name="KSO_WM_UNIT_ID" val="diagram20170902_5*l_h_i*1_4_1"/>
  <p:tag name="KSO_WM_UNIT_LAYERLEVEL" val="1_1_1"/>
  <p:tag name="KSO_WM_DIAGRAM_GROUP_CODE" val="l1-1"/>
  <p:tag name="KSO_WM_UNIT_FILL_FORE_SCHEMECOLOR_INDEX" val="8"/>
  <p:tag name="KSO_WM_UNIT_FILL_TYPE" val="1"/>
  <p:tag name="KSO_WM_UNIT_TEXT_FILL_FORE_SCHEMECOLOR_INDEX" val="13"/>
  <p:tag name="KSO_WM_UNIT_TEXT_FILL_TYPE" val="1"/>
</p:tagLst>
</file>

<file path=ppt/tags/tag23.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4_2"/>
  <p:tag name="KSO_WM_UNIT_ID" val="diagram20170902_5*l_h_i*1_4_2"/>
  <p:tag name="KSO_WM_UNIT_LAYERLEVEL" val="1_1_1"/>
  <p:tag name="KSO_WM_DIAGRAM_GROUP_CODE" val="l1-1"/>
  <p:tag name="KSO_WM_UNIT_TEXT_FILL_FORE_SCHEMECOLOR_INDEX" val="13"/>
  <p:tag name="KSO_WM_UNIT_TEXT_FILL_TYPE" val="1"/>
</p:tagLst>
</file>

<file path=ppt/tags/tag24.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4_1"/>
  <p:tag name="KSO_WM_UNIT_TEXT_FILL_FORE_SCHEMECOLOR_INDEX" val="13"/>
  <p:tag name="KSO_WM_UNIT_TEXT_FILL_TYPE" val="1"/>
</p:tagLst>
</file>

<file path=ppt/tags/tag25.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5_1"/>
  <p:tag name="KSO_WM_UNIT_ID" val="diagram20170902_5*l_h_i*1_5_1"/>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26.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5_2"/>
  <p:tag name="KSO_WM_UNIT_ID" val="diagram20170902_5*l_h_i*1_5_2"/>
  <p:tag name="KSO_WM_UNIT_LAYERLEVEL" val="1_1_1"/>
  <p:tag name="KSO_WM_DIAGRAM_GROUP_CODE" val="l1-1"/>
  <p:tag name="KSO_WM_UNIT_TEXT_FILL_FORE_SCHEMECOLOR_INDEX" val="13"/>
  <p:tag name="KSO_WM_UNIT_TEXT_FILL_TYPE" val="1"/>
</p:tagLst>
</file>

<file path=ppt/tags/tag27.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5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5_1"/>
  <p:tag name="KSO_WM_UNIT_TEXT_FILL_FORE_SCHEMECOLOR_INDEX" val="13"/>
  <p:tag name="KSO_WM_UNIT_TEXT_FILL_TYPE" val="1"/>
</p:tagLst>
</file>

<file path=ppt/tags/tag28.xml><?xml version="1.0" encoding="utf-8"?>
<p:tagLst xmlns:p="http://schemas.openxmlformats.org/presentationml/2006/main">
  <p:tag name="KSO_WM_SPECIAL_SOURCE" val="bdnull"/>
</p:tagLst>
</file>

<file path=ppt/tags/tag29.xml><?xml version="1.0" encoding="utf-8"?>
<p:tagLst xmlns:p="http://schemas.openxmlformats.org/presentationml/2006/main">
  <p:tag name="KSO_WM_SPECIAL_SOURCE" val="bdnul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0.xml><?xml version="1.0" encoding="utf-8"?>
<p:tagLst xmlns:p="http://schemas.openxmlformats.org/presentationml/2006/main">
  <p:tag name="KSO_WM_SPECIAL_SOURCE" val="bdnull"/>
</p:tagLst>
</file>

<file path=ppt/tags/tag31.xml><?xml version="1.0" encoding="utf-8"?>
<p:tagLst xmlns:p="http://schemas.openxmlformats.org/presentationml/2006/main">
  <p:tag name="KSO_WM_SPECIAL_SOURCE" val="bdnull"/>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3.xml><?xml version="1.0" encoding="utf-8"?>
<p:tagLst xmlns:p="http://schemas.openxmlformats.org/presentationml/2006/main">
  <p:tag name="KSO_WM_SPECIAL_SOURCE" val="bdnull"/>
</p:tagLst>
</file>

<file path=ppt/tags/tag34.xml><?xml version="1.0" encoding="utf-8"?>
<p:tagLst xmlns:p="http://schemas.openxmlformats.org/presentationml/2006/main">
  <p:tag name="KSO_WM_SPECIAL_SOURCE" val="bdnull"/>
</p:tagLst>
</file>

<file path=ppt/tags/tag35.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1"/>
  <p:tag name="KSO_WM_UNIT_ID" val="diagram20171553_4*n_h_i*1_2_1"/>
  <p:tag name="KSO_WM_UNIT_LAYERLEVEL" val="1_1_1"/>
  <p:tag name="KSO_WM_DIAGRAM_GROUP_CODE" val="n1-1"/>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36.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a"/>
  <p:tag name="KSO_WM_UNIT_INDEX" val="1_1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n1-1"/>
  <p:tag name="KSO_WM_UNIT_ID" val="diagram20171553_4*n_h_a*1_1_1"/>
  <p:tag name="KSO_WM_UNIT_FILL_FORE_SCHEMECOLOR_INDEX_BRIGHTNESS" val="0"/>
  <p:tag name="KSO_WM_UNIT_FILL_FORE_SCHEMECOLOR_INDEX" val="8"/>
  <p:tag name="KSO_WM_UNIT_FILL_TYPE" val="1"/>
  <p:tag name="KSO_WM_UNIT_LINE_FORE_SCHEMECOLOR_INDEX_BRIGHTNESS" val="0.4"/>
  <p:tag name="KSO_WM_UNIT_LINE_FORE_SCHEMECOLOR_INDEX" val="8"/>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37.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2"/>
  <p:tag name="KSO_WM_UNIT_ID" val="diagram20171553_4*n_h_i*1_2_2"/>
  <p:tag name="KSO_WM_UNIT_LAYERLEVEL" val="1_1_1"/>
  <p:tag name="KSO_WM_DIAGRAM_GROUP_CODE" val="n1-1"/>
  <p:tag name="KSO_WM_UNIT_FILL_FORE_SCHEMECOLOR_INDEX_BRIGHTNESS" val="0"/>
  <p:tag name="KSO_WM_UNIT_FILL_FORE_SCHEMECOLOR_INDEX" val="6"/>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38.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3"/>
  <p:tag name="KSO_WM_UNIT_ID" val="diagram20171553_4*n_h_i*1_2_3"/>
  <p:tag name="KSO_WM_UNIT_LAYERLEVEL" val="1_1_1"/>
  <p:tag name="KSO_WM_DIAGRAM_GROUP_CODE" val="n1-1"/>
  <p:tag name="KSO_WM_UNIT_LINE_FORE_SCHEMECOLOR_INDEX_BRIGHTNESS" val="-0.35"/>
  <p:tag name="KSO_WM_UNIT_LINE_FORE_SCHEMECOLOR_INDEX" val="14"/>
  <p:tag name="KSO_WM_UNIT_LINE_FILL_TYPE" val="2"/>
  <p:tag name="KSO_WM_UNIT_USESOURCEFORMAT_APPLY" val="1"/>
</p:tagLst>
</file>

<file path=ppt/tags/tag39.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4"/>
  <p:tag name="KSO_WM_UNIT_ID" val="diagram20171553_4*n_h_i*1_2_4"/>
  <p:tag name="KSO_WM_UNIT_LAYERLEVEL" val="1_1_1"/>
  <p:tag name="KSO_WM_DIAGRAM_GROUP_CODE" val="n1-1"/>
  <p:tag name="KSO_WM_UNIT_LINE_FORE_SCHEMECOLOR_INDEX_BRIGHTNESS" val="-0.35"/>
  <p:tag name="KSO_WM_UNIT_LINE_FORE_SCHEMECOLOR_INDEX" val="14"/>
  <p:tag name="KSO_WM_UNIT_LINE_FILL_TYPE" val="2"/>
  <p:tag name="KSO_WM_UNIT_USESOURCEFORMAT_APPLY" val="1"/>
</p:tagLst>
</file>

<file path=ppt/tags/tag4.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1"/>
  <p:tag name="KSO_WM_UNIT_ISCONTENTSTITLE" val="0"/>
  <p:tag name="KSO_WM_UNIT_HIGHLIGHT" val="0"/>
  <p:tag name="KSO_WM_UNIT_COMPATIBLE" val="0"/>
  <p:tag name="KSO_WM_UNIT_PRESET_TEXT" val="论文答辩题目"/>
  <p:tag name="KSO_WM_TEMPLATE_CATEGORY" val="custom"/>
  <p:tag name="KSO_WM_TEMPLATE_INDEX" val="20181724"/>
  <p:tag name="KSO_WM_UNIT_ID" val="custom20181724_2*a*1"/>
  <p:tag name="KSO_WM_UNIT_ISNUMDGMTITLE" val="0"/>
  <p:tag name="KSO_WM_UNIT_NOCLEAR" val="0"/>
  <p:tag name="KSO_WM_UNIT_DIAGRAM_ISNUMVISUAL" val="0"/>
  <p:tag name="KSO_WM_UNIT_DIAGRAM_ISREFERUNIT" val="0"/>
</p:tagLst>
</file>

<file path=ppt/tags/tag40.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5"/>
  <p:tag name="KSO_WM_UNIT_ID" val="diagram20171553_4*n_h_i*1_2_5"/>
  <p:tag name="KSO_WM_UNIT_LAYERLEVEL" val="1_1_1"/>
  <p:tag name="KSO_WM_DIAGRAM_GROUP_CODE" val="n1-1"/>
  <p:tag name="KSO_WM_UNIT_FILL_FORE_SCHEMECOLOR_INDEX_BRIGHTNESS" val="0"/>
  <p:tag name="KSO_WM_UNIT_FILL_FORE_SCHEMECOLOR_INDEX" val="5"/>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41.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6"/>
  <p:tag name="KSO_WM_UNIT_ID" val="diagram20171553_4*n_h_i*1_2_6"/>
  <p:tag name="KSO_WM_UNIT_LAYERLEVEL" val="1_1_1"/>
  <p:tag name="KSO_WM_DIAGRAM_GROUP_CODE" val="n1-1"/>
  <p:tag name="KSO_WM_UNIT_LINE_FORE_SCHEMECOLOR_INDEX_BRIGHTNESS" val="-0.35"/>
  <p:tag name="KSO_WM_UNIT_LINE_FORE_SCHEMECOLOR_INDEX" val="14"/>
  <p:tag name="KSO_WM_UNIT_LINE_FILL_TYPE" val="2"/>
  <p:tag name="KSO_WM_UNIT_USESOURCEFORMAT_APPLY" val="1"/>
</p:tagLst>
</file>

<file path=ppt/tags/tag42.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7"/>
  <p:tag name="KSO_WM_UNIT_ID" val="diagram20171553_4*n_h_i*1_2_7"/>
  <p:tag name="KSO_WM_UNIT_LAYERLEVEL" val="1_1_1"/>
  <p:tag name="KSO_WM_DIAGRAM_GROUP_CODE" val="n1-1"/>
  <p:tag name="KSO_WM_UNIT_FILL_FORE_SCHEMECOLOR_INDEX_BRIGHTNESS" val="0"/>
  <p:tag name="KSO_WM_UNIT_FILL_FORE_SCHEMECOLOR_INDEX" val="6"/>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43.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8"/>
  <p:tag name="KSO_WM_UNIT_ID" val="diagram20171553_4*n_h_i*1_2_8"/>
  <p:tag name="KSO_WM_UNIT_LAYERLEVEL" val="1_1_1"/>
  <p:tag name="KSO_WM_DIAGRAM_GROUP_CODE" val="n1-1"/>
  <p:tag name="KSO_WM_UNIT_FILL_FORE_SCHEMECOLOR_INDEX_BRIGHTNESS" val="0"/>
  <p:tag name="KSO_WM_UNIT_FILL_FORE_SCHEMECOLOR_INDEX" val="7"/>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4"/>
  <p:tag name="KSO_WM_UNIT_TEXT_FILL_TYPE" val="1"/>
  <p:tag name="KSO_WM_UNIT_USESOURCEFORMAT_APPLY" val="1"/>
</p:tagLst>
</file>

<file path=ppt/tags/tag44.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9"/>
  <p:tag name="KSO_WM_UNIT_ID" val="diagram20171553_4*n_h_i*1_2_9"/>
  <p:tag name="KSO_WM_UNIT_LAYERLEVEL" val="1_1_1"/>
  <p:tag name="KSO_WM_DIAGRAM_GROUP_CODE" val="n1-1"/>
  <p:tag name="KSO_WM_UNIT_LINE_FORE_SCHEMECOLOR_INDEX_BRIGHTNESS" val="-0.35"/>
  <p:tag name="KSO_WM_UNIT_LINE_FORE_SCHEMECOLOR_INDEX" val="14"/>
  <p:tag name="KSO_WM_UNIT_LINE_FILL_TYPE" val="2"/>
  <p:tag name="KSO_WM_UNIT_USESOURCEFORMAT_APPLY" val="1"/>
</p:tagLst>
</file>

<file path=ppt/tags/tag45.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10"/>
  <p:tag name="KSO_WM_UNIT_ID" val="diagram20171553_4*n_h_i*1_2_10"/>
  <p:tag name="KSO_WM_UNIT_LAYERLEVEL" val="1_1_1"/>
  <p:tag name="KSO_WM_DIAGRAM_GROUP_CODE" val="n1-1"/>
  <p:tag name="KSO_WM_UNIT_LINE_FORE_SCHEMECOLOR_INDEX_BRIGHTNESS" val="-0.35"/>
  <p:tag name="KSO_WM_UNIT_LINE_FORE_SCHEMECOLOR_INDEX" val="14"/>
  <p:tag name="KSO_WM_UNIT_LINE_FILL_TYPE" val="2"/>
  <p:tag name="KSO_WM_UNIT_USESOURCEFORMAT_APPLY" val="1"/>
</p:tagLst>
</file>

<file path=ppt/tags/tag46.xml><?xml version="1.0" encoding="utf-8"?>
<p:tagLst xmlns:p="http://schemas.openxmlformats.org/presentationml/2006/main">
  <p:tag name="KSO_WM_SLIDE_ITEM_CNT" val="5"/>
  <p:tag name="KSO_WM_SPECIAL_SOURCE" val="bdnull"/>
</p:tagLst>
</file>

<file path=ppt/tags/tag47.xml><?xml version="1.0" encoding="utf-8"?>
<p:tagLst xmlns:p="http://schemas.openxmlformats.org/presentationml/2006/main">
  <p:tag name="KSO_WM_SPECIAL_SOURCE" val="bdnull"/>
</p:tagLst>
</file>

<file path=ppt/tags/tag48.xml><?xml version="1.0" encoding="utf-8"?>
<p:tagLst xmlns:p="http://schemas.openxmlformats.org/presentationml/2006/main">
  <p:tag name="KSO_WM_SPECIAL_SOURCE" val="bdnull"/>
</p:tagLst>
</file>

<file path=ppt/tags/tag49.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1"/>
  <p:tag name="KSO_WM_UNIT_ID" val="diagram20171553_2*n_h_i*1_2_1"/>
  <p:tag name="KSO_WM_UNIT_LAYERLEVEL" val="1_1_1"/>
  <p:tag name="KSO_WM_DIAGRAM_GROUP_CODE" val="n1-1"/>
  <p:tag name="KSO_WM_UNIT_FILL_FORE_SCHEMECOLOR_INDEX" val="5"/>
  <p:tag name="KSO_WM_UNIT_FILL_TYPE" val="1"/>
  <p:tag name="KSO_WM_UNIT_LINE_FORE_SCHEMECOLOR_INDEX" val="14"/>
  <p:tag name="KSO_WM_UNIT_LINE_FILL_TYPE" val="2"/>
  <p:tag name="KSO_WM_UNIT_TEXT_FILL_FORE_SCHEMECOLOR_INDEX" val="14"/>
  <p:tag name="KSO_WM_UNIT_TEXT_FILL_TYPE" val="1"/>
  <p:tag name="KSO_WM_UNIT_DIAGRAM_SCHEMECOLOR_ID" val="0"/>
  <p:tag name="KSO_WM_UNIT_USESOURCEFORMAT_APPLY" val="1"/>
</p:tagLst>
</file>

<file path=ppt/tags/tag5.xml><?xml version="1.0" encoding="utf-8"?>
<p:tagLst xmlns:p="http://schemas.openxmlformats.org/presentationml/2006/main">
  <p:tag name="KSO_WM_TAG_VERSION" val="1.0"/>
  <p:tag name="KSO_WM_SLIDE_ITEM_CNT" val="0"/>
  <p:tag name="KSO_WM_SLIDE_LAYOUT" val="a_b_f"/>
  <p:tag name="KSO_WM_SLIDE_LAYOUT_CNT" val="1_1_2"/>
  <p:tag name="KSO_WM_SLIDE_TYPE" val="title"/>
  <p:tag name="KSO_WM_BEAUTIFY_FLAG" val="#wm#"/>
  <p:tag name="KSO_WM_COMBINE_RELATE_SLIDE_ID" val="background20179300_1"/>
  <p:tag name="KSO_WM_TEMPLATE_CATEGORY" val="custom"/>
  <p:tag name="KSO_WM_TEMPLATE_INDEX" val="20181724"/>
  <p:tag name="KSO_WM_SLIDE_ID" val="custom20181724_2"/>
  <p:tag name="KSO_WM_SLIDE_INDEX" val="1"/>
  <p:tag name="KSO_WM_TEMPLATE_SUBCATEGORY" val="0"/>
  <p:tag name="KSO_WM_TEMPLATE_THUMBS_INDEX" val="1、4、6、12、13、14、18、23、26、27"/>
  <p:tag name="KSO_WM_TEMPLATE_MASTER_TYPE" val="1"/>
  <p:tag name="KSO_WM_TEMPLATE_COLOR_TYPE" val="0"/>
  <p:tag name="KSO_WM_SPECIAL_SOURCE" val="bdnull"/>
</p:tagLst>
</file>

<file path=ppt/tags/tag50.xml><?xml version="1.0" encoding="utf-8"?>
<p:tagLst xmlns:p="http://schemas.openxmlformats.org/presentationml/2006/main">
  <p:tag name="KSO_WM_TEMPLATE_CATEGORY" val="diagram"/>
  <p:tag name="KSO_WM_TEMPLATE_INDEX" val="20171553"/>
  <p:tag name="KSO_WM_TAG_VERSION" val="1.0"/>
  <p:tag name="KSO_WM_BEAUTIFY_FLAG" val="#wm#"/>
  <p:tag name="KSO_WM_UNIT_TYPE" val="n_h_a"/>
  <p:tag name="KSO_WM_UNIT_INDEX" val="1_1_1"/>
  <p:tag name="KSO_WM_UNIT_CLEAR" val="1"/>
  <p:tag name="KSO_WM_UNIT_LAYERLEVEL" val="1_1_1"/>
  <p:tag name="KSO_WM_UNIT_VALUE" val="30"/>
  <p:tag name="KSO_WM_UNIT_HIGHLIGHT" val="0"/>
  <p:tag name="KSO_WM_UNIT_COMPATIBLE" val="0"/>
  <p:tag name="KSO_WM_UNIT_PRESET_TEXT_INDEX" val="3"/>
  <p:tag name="KSO_WM_UNIT_PRESET_TEXT_LEN" val="17"/>
  <p:tag name="KSO_WM_DIAGRAM_GROUP_CODE" val="n1-1"/>
  <p:tag name="KSO_WM_UNIT_ID" val="diagram20171553_2*n_h_a*1_1_1"/>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 name="KSO_WM_UNIT_DIAGRAM_SCHEMECOLOR_ID" val="0"/>
  <p:tag name="KSO_WM_UNIT_USESOURCEFORMAT_APPLY" val="1"/>
</p:tagLst>
</file>

<file path=ppt/tags/tag51.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2"/>
  <p:tag name="KSO_WM_UNIT_ID" val="diagram20171553_2*n_h_i*1_2_2"/>
  <p:tag name="KSO_WM_UNIT_LAYERLEVEL" val="1_1_1"/>
  <p:tag name="KSO_WM_DIAGRAM_GROUP_CODE" val="n1-1"/>
  <p:tag name="KSO_WM_UNIT_FILL_FORE_SCHEMECOLOR_INDEX" val="6"/>
  <p:tag name="KSO_WM_UNIT_FILL_TYPE" val="1"/>
  <p:tag name="KSO_WM_UNIT_LINE_FORE_SCHEMECOLOR_INDEX" val="14"/>
  <p:tag name="KSO_WM_UNIT_LINE_FILL_TYPE" val="2"/>
  <p:tag name="KSO_WM_UNIT_TEXT_FILL_FORE_SCHEMECOLOR_INDEX" val="14"/>
  <p:tag name="KSO_WM_UNIT_TEXT_FILL_TYPE" val="1"/>
  <p:tag name="KSO_WM_UNIT_DIAGRAM_SCHEMECOLOR_ID" val="0"/>
  <p:tag name="KSO_WM_UNIT_USESOURCEFORMAT_APPLY" val="1"/>
</p:tagLst>
</file>

<file path=ppt/tags/tag52.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3"/>
  <p:tag name="KSO_WM_UNIT_ID" val="diagram20171553_2*n_h_i*1_2_3"/>
  <p:tag name="KSO_WM_UNIT_LAYERLEVEL" val="1_1_1"/>
  <p:tag name="KSO_WM_DIAGRAM_GROUP_CODE" val="n1-1"/>
  <p:tag name="KSO_WM_UNIT_FILL_FORE_SCHEMECOLOR_INDEX" val="7"/>
  <p:tag name="KSO_WM_UNIT_FILL_TYPE" val="1"/>
  <p:tag name="KSO_WM_UNIT_LINE_FORE_SCHEMECOLOR_INDEX" val="14"/>
  <p:tag name="KSO_WM_UNIT_LINE_FILL_TYPE" val="2"/>
  <p:tag name="KSO_WM_UNIT_TEXT_FILL_FORE_SCHEMECOLOR_INDEX" val="14"/>
  <p:tag name="KSO_WM_UNIT_TEXT_FILL_TYPE" val="1"/>
  <p:tag name="KSO_WM_UNIT_DIAGRAM_SCHEMECOLOR_ID" val="0"/>
  <p:tag name="KSO_WM_UNIT_USESOURCEFORMAT_APPLY" val="1"/>
</p:tagLst>
</file>

<file path=ppt/tags/tag53.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4"/>
  <p:tag name="KSO_WM_UNIT_ID" val="diagram20171553_2*n_h_i*1_2_4"/>
  <p:tag name="KSO_WM_UNIT_LAYERLEVEL" val="1_1_1"/>
  <p:tag name="KSO_WM_DIAGRAM_GROUP_CODE" val="n1-1"/>
  <p:tag name="KSO_WM_UNIT_LINE_FORE_SCHEMECOLOR_INDEX" val="14"/>
  <p:tag name="KSO_WM_UNIT_LINE_FILL_TYPE" val="2"/>
  <p:tag name="KSO_WM_UNIT_DIAGRAM_SCHEMECOLOR_ID" val="0"/>
  <p:tag name="KSO_WM_UNIT_USESOURCEFORMAT_APPLY" val="1"/>
</p:tagLst>
</file>

<file path=ppt/tags/tag54.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5"/>
  <p:tag name="KSO_WM_UNIT_ID" val="diagram20171553_2*n_h_i*1_2_5"/>
  <p:tag name="KSO_WM_UNIT_LAYERLEVEL" val="1_1_1"/>
  <p:tag name="KSO_WM_DIAGRAM_GROUP_CODE" val="n1-1"/>
  <p:tag name="KSO_WM_UNIT_LINE_FORE_SCHEMECOLOR_INDEX" val="14"/>
  <p:tag name="KSO_WM_UNIT_LINE_FILL_TYPE" val="2"/>
  <p:tag name="KSO_WM_UNIT_DIAGRAM_SCHEMECOLOR_ID" val="0"/>
  <p:tag name="KSO_WM_UNIT_USESOURCEFORMAT_APPLY" val="1"/>
</p:tagLst>
</file>

<file path=ppt/tags/tag55.xml><?xml version="1.0" encoding="utf-8"?>
<p:tagLst xmlns:p="http://schemas.openxmlformats.org/presentationml/2006/main">
  <p:tag name="KSO_WM_TEMPLATE_CATEGORY" val="diagram"/>
  <p:tag name="KSO_WM_TEMPLATE_INDEX" val="20171553"/>
  <p:tag name="KSO_WM_UNIT_CLEAR" val="1"/>
  <p:tag name="KSO_WM_TAG_VERSION" val="1.0"/>
  <p:tag name="KSO_WM_BEAUTIFY_FLAG" val="#wm#"/>
  <p:tag name="KSO_WM_UNIT_TYPE" val="n_h_i"/>
  <p:tag name="KSO_WM_UNIT_INDEX" val="1_2_6"/>
  <p:tag name="KSO_WM_UNIT_ID" val="diagram20171553_2*n_h_i*1_2_6"/>
  <p:tag name="KSO_WM_UNIT_LAYERLEVEL" val="1_1_1"/>
  <p:tag name="KSO_WM_DIAGRAM_GROUP_CODE" val="n1-1"/>
  <p:tag name="KSO_WM_UNIT_LINE_FORE_SCHEMECOLOR_INDEX" val="14"/>
  <p:tag name="KSO_WM_UNIT_LINE_FILL_TYPE" val="2"/>
  <p:tag name="KSO_WM_UNIT_DIAGRAM_SCHEMECOLOR_ID" val="0"/>
  <p:tag name="KSO_WM_UNIT_USESOURCEFORMAT_APPLY" val="1"/>
</p:tagLst>
</file>

<file path=ppt/tags/tag56.xml><?xml version="1.0" encoding="utf-8"?>
<p:tagLst xmlns:p="http://schemas.openxmlformats.org/presentationml/2006/main">
  <p:tag name="KSO_WM_SPECIAL_SOURCE" val="bdnull"/>
</p:tagLst>
</file>

<file path=ppt/tags/tag57.xml><?xml version="1.0" encoding="utf-8"?>
<p:tagLst xmlns:p="http://schemas.openxmlformats.org/presentationml/2006/main">
  <p:tag name="KSO_WM_SPECIAL_SOURCE" val="bdnull"/>
</p:tagLst>
</file>

<file path=ppt/tags/tag58.xml><?xml version="1.0" encoding="utf-8"?>
<p:tagLst xmlns:p="http://schemas.openxmlformats.org/presentationml/2006/main">
  <p:tag name="KSO_WM_SPECIAL_SOURCE" val="bdnull"/>
</p:tagLst>
</file>

<file path=ppt/tags/tag59.xml><?xml version="1.0" encoding="utf-8"?>
<p:tagLst xmlns:p="http://schemas.openxmlformats.org/presentationml/2006/main">
  <p:tag name="KSO_WM_SPECIAL_SOURCE" val="bdnull"/>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p="http://schemas.openxmlformats.org/presentationml/2006/main">
  <p:tag name="KSO_WM_SPECIAL_SOURCE" val="bdnull"/>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2.xml><?xml version="1.0" encoding="utf-8"?>
<p:tagLst xmlns:p="http://schemas.openxmlformats.org/presentationml/2006/main">
  <p:tag name="KSO_WM_SPECIAL_SOURCE" val="bdnull"/>
</p:tagLst>
</file>

<file path=ppt/tags/tag63.xml><?xml version="1.0" encoding="utf-8"?>
<p:tagLst xmlns:p="http://schemas.openxmlformats.org/presentationml/2006/main">
  <p:tag name="KSO_WM_SPECIAL_SOURCE" val="bdnull"/>
</p:tagLst>
</file>

<file path=ppt/tags/tag64.xml><?xml version="1.0" encoding="utf-8"?>
<p:tagLst xmlns:p="http://schemas.openxmlformats.org/presentationml/2006/main">
  <p:tag name="KSO_WM_SPECIAL_SOURCE" val="bdnull"/>
</p:tagLst>
</file>

<file path=ppt/tags/tag65.xml><?xml version="1.0" encoding="utf-8"?>
<p:tagLst xmlns:p="http://schemas.openxmlformats.org/presentationml/2006/main">
  <p:tag name="KSO_WM_SPECIAL_SOURCE" val="bdnull"/>
</p:tagLst>
</file>

<file path=ppt/tags/tag66.xml><?xml version="1.0" encoding="utf-8"?>
<p:tagLst xmlns:p="http://schemas.openxmlformats.org/presentationml/2006/main">
  <p:tag name="KSO_WM_SPECIAL_SOURCE" val="bdnull"/>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170849_2*l_h_i*1_1_1"/>
  <p:tag name="KSO_WM_TEMPLATE_CATEGORY" val="diagram"/>
  <p:tag name="KSO_WM_TEMPLATE_INDEX" val="20170849"/>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170849_2*l_h_i*1_1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69.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170849_2*l_h_f*1_1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7.xml><?xml version="1.0" encoding="utf-8"?>
<p:tagLst xmlns:p="http://schemas.openxmlformats.org/presentationml/2006/main">
  <p:tag name="KSO_WM_SPECIAL_SOURCE" val="bdnull"/>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170849_2*l_h_i*1_2_1"/>
  <p:tag name="KSO_WM_TEMPLATE_CATEGORY" val="diagram"/>
  <p:tag name="KSO_WM_TEMPLATE_INDEX" val="20170849"/>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170849_2*l_h_i*1_2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2.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170849_2*l_h_f*1_2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170849_2*l_h_i*1_3_1"/>
  <p:tag name="KSO_WM_TEMPLATE_CATEGORY" val="diagram"/>
  <p:tag name="KSO_WM_TEMPLATE_INDEX" val="20170849"/>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170849_2*l_h_i*1_3_2"/>
  <p:tag name="KSO_WM_TEMPLATE_CATEGORY" val="diagram"/>
  <p:tag name="KSO_WM_TEMPLATE_INDEX" val="20170849"/>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75.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76"/>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170849_2*l_h_f*1_3_1"/>
  <p:tag name="KSO_WM_TEMPLATE_CATEGORY" val="diagram"/>
  <p:tag name="KSO_WM_TEMPLATE_INDEX" val="20170849"/>
  <p:tag name="KSO_WM_UNIT_LAYERLEVEL" val="1_1_1"/>
  <p:tag name="KSO_WM_TAG_VERSION" val="1.0"/>
  <p:tag name="KSO_WM_BEAUTIFY_FLAG" val="#wm#"/>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170849_2*l_h_i*1_3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170849_2*l_h_i*1_2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170849_2*l_h_i*1_1_3"/>
  <p:tag name="KSO_WM_TEMPLATE_CATEGORY" val="diagram"/>
  <p:tag name="KSO_WM_TEMPLATE_INDEX" val="20170849"/>
  <p:tag name="KSO_WM_UNIT_LAYERLEVEL" val="1_1_1"/>
  <p:tag name="KSO_WM_TAG_VERSION" val="1.0"/>
  <p:tag name="KSO_WM_BEAUTIFY_FLAG" val="#wm#"/>
  <p:tag name="KSO_WM_UNIT_TEXT_FILL_FORE_SCHEMECOLOR_INDEX" val="14"/>
  <p:tag name="KSO_WM_UNIT_TEXT_FILL_TYPE" val="1"/>
</p:tagLst>
</file>

<file path=ppt/tags/tag79.xml><?xml version="1.0" encoding="utf-8"?>
<p:tagLst xmlns:p="http://schemas.openxmlformats.org/presentationml/2006/main">
  <p:tag name="KSO_WM_SPECIAL_SOURCE" val="bdnull"/>
</p:tagLst>
</file>

<file path=ppt/tags/tag8.xml><?xml version="1.0" encoding="utf-8"?>
<p:tagLst xmlns:p="http://schemas.openxmlformats.org/presentationml/2006/main">
  <p:tag name="KSO_WM_SPECIAL_SOURCE" val="bdnull"/>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30_2*l_h_i*1_1_1"/>
  <p:tag name="KSO_WM_TEMPLATE_CATEGORY" val="diagram"/>
  <p:tag name="KSO_WM_TEMPLATE_INDEX" val="20228030"/>
  <p:tag name="KSO_WM_UNIT_LAYERLEVEL" val="1_1_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30_2*l_h_i*1_1_2"/>
  <p:tag name="KSO_WM_TEMPLATE_CATEGORY" val="diagram"/>
  <p:tag name="KSO_WM_TEMPLATE_INDEX" val="20228030"/>
  <p:tag name="KSO_WM_UNIT_LAYERLEVEL" val="1_1_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30_2*l_h_i*1_2_1"/>
  <p:tag name="KSO_WM_TEMPLATE_CATEGORY" val="diagram"/>
  <p:tag name="KSO_WM_TEMPLATE_INDEX" val="20228030"/>
  <p:tag name="KSO_WM_UNIT_LAYERLEVEL" val="1_1_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30_2*l_h_i*1_2_2"/>
  <p:tag name="KSO_WM_TEMPLATE_CATEGORY" val="diagram"/>
  <p:tag name="KSO_WM_TEMPLATE_INDEX" val="20228030"/>
  <p:tag name="KSO_WM_UNIT_LAYERLEVEL" val="1_1_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30_2*l_h_i*1_1_3"/>
  <p:tag name="KSO_WM_TEMPLATE_CATEGORY" val="diagram"/>
  <p:tag name="KSO_WM_TEMPLATE_INDEX" val="20228030"/>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30_2*l_h_i*1_1_4"/>
  <p:tag name="KSO_WM_TEMPLATE_CATEGORY" val="diagram"/>
  <p:tag name="KSO_WM_TEMPLATE_INDEX" val="20228030"/>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0_2*l_h_a*1_1_1"/>
  <p:tag name="KSO_WM_TEMPLATE_CATEGORY" val="diagram"/>
  <p:tag name="KSO_WM_TEMPLATE_INDEX" val="20228030"/>
  <p:tag name="KSO_WM_UNIT_LAYERLEVEL" val="1_1_1"/>
  <p:tag name="KSO_WM_TAG_VERSION" val="1.0"/>
  <p:tag name="KSO_WM_BEAUTIFY_FLAG" val="#wm#"/>
  <p:tag name="KSO_WM_UNIT_TEXT_FILL_FORE_SCHEMECOLOR_INDEX" val="5"/>
  <p:tag name="KSO_WM_UNIT_TEXT_FILL_TYPE" val="1"/>
</p:tagLst>
</file>

<file path=ppt/tags/tag8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0_2*l_h_a*1_2_1"/>
  <p:tag name="KSO_WM_TEMPLATE_CATEGORY" val="diagram"/>
  <p:tag name="KSO_WM_TEMPLATE_INDEX" val="20228030"/>
  <p:tag name="KSO_WM_UNIT_LAYERLEVEL" val="1_1_1"/>
  <p:tag name="KSO_WM_TAG_VERSION" val="1.0"/>
  <p:tag name="KSO_WM_BEAUTIFY_FLAG" val="#wm#"/>
  <p:tag name="KSO_WM_UNIT_TEXT_FILL_FORE_SCHEMECOLOR_INDEX" val="6"/>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30_2*l_h_i*1_2_3"/>
  <p:tag name="KSO_WM_TEMPLATE_CATEGORY" val="diagram"/>
  <p:tag name="KSO_WM_TEMPLATE_INDEX" val="20228030"/>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30_2*l_h_i*1_2_4"/>
  <p:tag name="KSO_WM_TEMPLATE_CATEGORY" val="diagram"/>
  <p:tag name="KSO_WM_TEMPLATE_INDEX" val="20228030"/>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SPECIAL_SOURCE" val="bdnull"/>
</p:tagLst>
</file>

<file path=ppt/tags/tag90.xml><?xml version="1.0" encoding="utf-8"?>
<p:tagLst xmlns:p="http://schemas.openxmlformats.org/presentationml/2006/main">
  <p:tag name="KSO_WM_SPECIAL_SOURCE" val="bdnull"/>
</p:tagLst>
</file>

<file path=ppt/tags/tag91.xml><?xml version="1.0" encoding="utf-8"?>
<p:tagLst xmlns:p="http://schemas.openxmlformats.org/presentationml/2006/main">
  <p:tag name="KSO_WM_SPECIAL_SOURCE" val="bdnull"/>
</p:tagLst>
</file>

<file path=ppt/tags/tag92.xml><?xml version="1.0" encoding="utf-8"?>
<p:tagLst xmlns:p="http://schemas.openxmlformats.org/presentationml/2006/main">
  <p:tag name="KSO_WM_SPECIAL_SOURCE" val="bdnull"/>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675_3*l_h_i*1_1_1"/>
  <p:tag name="KSO_WM_TEMPLATE_CATEGORY" val="diagram"/>
  <p:tag name="KSO_WM_TEMPLATE_INDEX" val="20228675"/>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94.xml><?xml version="1.0" encoding="utf-8"?>
<p:tagLst xmlns:p="http://schemas.openxmlformats.org/presentationml/2006/main">
  <p:tag name="KSO_WM_UNIT_ISCONTENTSTITLE" val="0"/>
  <p:tag name="KSO_WM_UNIT_ISNUMDGMTITLE" val="0"/>
  <p:tag name="KSO_WM_UNIT_PRESET_TEXT" val="请输入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675_3*l_h_a*1_1_1"/>
  <p:tag name="KSO_WM_TEMPLATE_CATEGORY" val="diagram"/>
  <p:tag name="KSO_WM_TEMPLATE_INDEX" val="202286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TEXT_SHADOW_SCHEMECOLOR_INDEX_BRIGHTNESS" val="0"/>
  <p:tag name="KSO_WM_UNIT_TEXT_SHADOW_SCHEMECOLOR_INDEX" val="6"/>
  <p:tag name="KSO_WM_UNIT_USESOURCEFORMAT_APPLY"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675_3*l_h_i*1_1_2"/>
  <p:tag name="KSO_WM_TEMPLATE_CATEGORY" val="diagram"/>
  <p:tag name="KSO_WM_TEMPLATE_INDEX" val="20228675"/>
  <p:tag name="KSO_WM_UNIT_LAYERLEVEL" val="1_1_1"/>
  <p:tag name="KSO_WM_TAG_VERSION" val="1.0"/>
  <p:tag name="KSO_WM_BEAUTIFY_FLAG" val="#wm#"/>
  <p:tag name="KSO_WM_UNIT_TEXT_LINE_FORE_SCHEMECOLOR_INDEX_1_BRIGHTNESS" val="0"/>
  <p:tag name="KSO_WM_UNIT_TEXT_LINE_FORE_SCHEMECOLOR_INDEX_1" val="14"/>
  <p:tag name="KSO_WM_UNIT_TEXT_LINE_FORE_SCHEMECOLOR_INDEX_1_POS" val="0"/>
  <p:tag name="KSO_WM_UNIT_TEXT_LINE_FORE_SCHEMECOLOR_INDEX_1_TRANS" val="0.3"/>
  <p:tag name="KSO_WM_UNIT_TEXT_LINE_FORE_SCHEMECOLOR_INDEX_2_BRIGHTNESS" val="0"/>
  <p:tag name="KSO_WM_UNIT_TEXT_LINE_FORE_SCHEMECOLOR_INDEX_2" val="14"/>
  <p:tag name="KSO_WM_UNIT_TEXT_LINE_FORE_SCHEMECOLOR_INDEX_2_POS" val="0.67"/>
  <p:tag name="KSO_WM_UNIT_TEXT_LINE_FORE_SCHEMECOLOR_INDEX_2_TRANS" val="0.3"/>
  <p:tag name="KSO_WM_UNIT_TEXT_LINE_FORE_SCHEMECOLOR_INDEX_3_BRIGHTNESS" val="0"/>
  <p:tag name="KSO_WM_UNIT_TEXT_LINE_FORE_SCHEMECOLOR_INDEX_3" val="14"/>
  <p:tag name="KSO_WM_UNIT_TEXT_LINE_FORE_SCHEMECOLOR_INDEX_3_POS" val="0.69"/>
  <p:tag name="KSO_WM_UNIT_TEXT_LINE_FORE_SCHEMECOLOR_INDEX_3_TRANS" val="1"/>
  <p:tag name="KSO_WM_UNIT_TEXT_LINE_GRADIENT_TYPE" val="0"/>
  <p:tag name="KSO_WM_UNIT_TEXT_LINE_GRADIENT_ANGLE" val="90"/>
  <p:tag name="KSO_WM_UNIT_TEXT_LINE_GRADIENT_Direction" val="1"/>
  <p:tag name="KSO_WM_UNIT_TEXT_LINE_FILL_TYPE" val="5"/>
  <p:tag name="KSO_WM_UNIT_USESOURCEFORMAT_APPLY" val="1"/>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675_3*l_h_i*1_2_1"/>
  <p:tag name="KSO_WM_TEMPLATE_CATEGORY" val="diagram"/>
  <p:tag name="KSO_WM_TEMPLATE_INDEX" val="20228675"/>
  <p:tag name="KSO_WM_UNIT_LAYERLEVEL" val="1_1_1"/>
  <p:tag name="KSO_WM_TAG_VERSION" val="1.0"/>
  <p:tag name="KSO_WM_BEAUTIFY_FLAG" val="#wm#"/>
  <p:tag name="KSO_WM_UNIT_FILL_FORE_SCHEMECOLOR_INDEX_1_BRIGHTNESS" val="0"/>
  <p:tag name="KSO_WM_UNIT_FILL_FORE_SCHEMECOLOR_INDEX_1" val="6"/>
  <p:tag name="KSO_WM_UNIT_FILL_FORE_SCHEMECOLOR_INDEX_1_POS" val="0"/>
  <p:tag name="KSO_WM_UNIT_FILL_FORE_SCHEMECOLOR_INDEX_1_TRANS" val="0"/>
  <p:tag name="KSO_WM_UNIT_FILL_FORE_SCHEMECOLOR_INDEX_2_BRIGHTNESS" val="0.4"/>
  <p:tag name="KSO_WM_UNIT_FILL_FORE_SCHEMECOLOR_INDEX_2" val="6"/>
  <p:tag name="KSO_WM_UNIT_FILL_FORE_SCHEMECOLOR_INDEX_2_POS" val="1"/>
  <p:tag name="KSO_WM_UNIT_FILL_FORE_SCHEMECOLOR_INDEX_2_TRANS" val="0"/>
  <p:tag name="KSO_WM_UNIT_FILL_GRADIENT_TYPE" val="0"/>
  <p:tag name="KSO_WM_UNIT_FILL_GRADIENT_ANGLE" val="225"/>
  <p:tag name="KSO_WM_UNIT_FILL_GRADIENT_Direction" val="7"/>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ags/tag97.xml><?xml version="1.0" encoding="utf-8"?>
<p:tagLst xmlns:p="http://schemas.openxmlformats.org/presentationml/2006/main">
  <p:tag name="KSO_WM_UNIT_ISCONTENTSTITLE" val="0"/>
  <p:tag name="KSO_WM_UNIT_ISNUMDGMTITLE" val="0"/>
  <p:tag name="KSO_WM_UNIT_PRESET_TEXT" val="请输入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675_3*l_h_a*1_2_1"/>
  <p:tag name="KSO_WM_TEMPLATE_CATEGORY" val="diagram"/>
  <p:tag name="KSO_WM_TEMPLATE_INDEX" val="20228675"/>
  <p:tag name="KSO_WM_UNIT_LAYERLEVEL" val="1_1_1"/>
  <p:tag name="KSO_WM_TAG_VERSION" val="1.0"/>
  <p:tag name="KSO_WM_BEAUTIFY_FLAG" val="#wm#"/>
  <p:tag name="KSO_WM_UNIT_TEXT_FILL_FORE_SCHEMECOLOR_INDEX_BRIGHTNESS" val="0"/>
  <p:tag name="KSO_WM_UNIT_TEXT_FILL_FORE_SCHEMECOLOR_INDEX" val="14"/>
  <p:tag name="KSO_WM_UNIT_TEXT_FILL_TYPE" val="1"/>
  <p:tag name="KSO_WM_UNIT_TEXT_SHADOW_SCHEMECOLOR_INDEX_BRIGHTNESS" val="0"/>
  <p:tag name="KSO_WM_UNIT_TEXT_SHADOW_SCHEMECOLOR_INDEX" val="6"/>
  <p:tag name="KSO_WM_UNIT_USESOURCEFORMAT_APPLY"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675_3*l_h_i*1_2_2"/>
  <p:tag name="KSO_WM_TEMPLATE_CATEGORY" val="diagram"/>
  <p:tag name="KSO_WM_TEMPLATE_INDEX" val="20228675"/>
  <p:tag name="KSO_WM_UNIT_LAYERLEVEL" val="1_1_1"/>
  <p:tag name="KSO_WM_TAG_VERSION" val="1.0"/>
  <p:tag name="KSO_WM_BEAUTIFY_FLAG" val="#wm#"/>
  <p:tag name="KSO_WM_UNIT_TEXT_LINE_FORE_SCHEMECOLOR_INDEX_1_BRIGHTNESS" val="0"/>
  <p:tag name="KSO_WM_UNIT_TEXT_LINE_FORE_SCHEMECOLOR_INDEX_1" val="14"/>
  <p:tag name="KSO_WM_UNIT_TEXT_LINE_FORE_SCHEMECOLOR_INDEX_1_POS" val="0"/>
  <p:tag name="KSO_WM_UNIT_TEXT_LINE_FORE_SCHEMECOLOR_INDEX_1_TRANS" val="0.3"/>
  <p:tag name="KSO_WM_UNIT_TEXT_LINE_FORE_SCHEMECOLOR_INDEX_2_BRIGHTNESS" val="0"/>
  <p:tag name="KSO_WM_UNIT_TEXT_LINE_FORE_SCHEMECOLOR_INDEX_2" val="14"/>
  <p:tag name="KSO_WM_UNIT_TEXT_LINE_FORE_SCHEMECOLOR_INDEX_2_POS" val="0.67"/>
  <p:tag name="KSO_WM_UNIT_TEXT_LINE_FORE_SCHEMECOLOR_INDEX_2_TRANS" val="0.3"/>
  <p:tag name="KSO_WM_UNIT_TEXT_LINE_FORE_SCHEMECOLOR_INDEX_3_BRIGHTNESS" val="0"/>
  <p:tag name="KSO_WM_UNIT_TEXT_LINE_FORE_SCHEMECOLOR_INDEX_3" val="14"/>
  <p:tag name="KSO_WM_UNIT_TEXT_LINE_FORE_SCHEMECOLOR_INDEX_3_POS" val="0.69"/>
  <p:tag name="KSO_WM_UNIT_TEXT_LINE_FORE_SCHEMECOLOR_INDEX_3_TRANS" val="1"/>
  <p:tag name="KSO_WM_UNIT_TEXT_LINE_GRADIENT_TYPE" val="0"/>
  <p:tag name="KSO_WM_UNIT_TEXT_LINE_GRADIENT_ANGLE" val="90"/>
  <p:tag name="KSO_WM_UNIT_TEXT_LINE_GRADIENT_Direction" val="1"/>
  <p:tag name="KSO_WM_UNIT_TEXT_LINE_FILL_TYPE" val="5"/>
  <p:tag name="KSO_WM_UNIT_USESOURCEFORMAT_APPLY"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675_3*l_h_i*1_3_1"/>
  <p:tag name="KSO_WM_TEMPLATE_CATEGORY" val="diagram"/>
  <p:tag name="KSO_WM_TEMPLATE_INDEX" val="20228675"/>
  <p:tag name="KSO_WM_UNIT_LAYERLEVEL" val="1_1_1"/>
  <p:tag name="KSO_WM_TAG_VERSION" val="1.0"/>
  <p:tag name="KSO_WM_BEAUTIFY_FLAG" val="#wm#"/>
  <p:tag name="KSO_WM_UNIT_FILL_FORE_SCHEMECOLOR_INDEX_1_BRIGHTNESS" val="0.4"/>
  <p:tag name="KSO_WM_UNIT_FILL_FORE_SCHEMECOLOR_INDEX_1" val="5"/>
  <p:tag name="KSO_WM_UNIT_FILL_FORE_SCHEMECOLOR_INDEX_1_POS" val="0"/>
  <p:tag name="KSO_WM_UNIT_FILL_FORE_SCHEMECOLOR_INDEX_1_TRANS" val="0"/>
  <p:tag name="KSO_WM_UNIT_FILL_FORE_SCHEMECOLOR_INDEX_2_BRIGHTNESS" val="0"/>
  <p:tag name="KSO_WM_UNIT_FILL_FORE_SCHEMECOLOR_INDEX_2" val="5"/>
  <p:tag name="KSO_WM_UNIT_FILL_FORE_SCHEMECOLOR_INDEX_2_POS" val="1"/>
  <p:tag name="KSO_WM_UNIT_FILL_FORE_SCHEMECOLOR_INDEX_2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FORE_SCHEMECOLOR_INDEX" val="2"/>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crgbClr r="0" g="0" b="0">
        <a:alpha val="100000"/>
      </a:scrgbClr>
    </a:dk1>
    <a:lt1>
      <a:scrgbClr r="100000" g="100000" b="100000">
        <a:alpha val="100000"/>
      </a:scrgbClr>
    </a:lt1>
    <a:dk2>
      <a:scrgbClr r="6666" g="7450" b="12941">
        <a:alpha val="100000"/>
      </a:scrgbClr>
    </a:dk2>
    <a:lt2>
      <a:scrgbClr r="100000" g="100000" b="100000">
        <a:alpha val="100000"/>
      </a:scrgbClr>
    </a:lt2>
    <a:accent1>
      <a:scrgbClr r="43529" g="74117" b="91372">
        <a:alpha val="100000"/>
      </a:scrgbClr>
    </a:accent1>
    <a:accent2>
      <a:scrgbClr r="20392" g="80000" b="92549">
        <a:alpha val="100000"/>
      </a:scrgbClr>
    </a:accent2>
    <a:accent3>
      <a:scrgbClr r="0" g="84705" b="87843">
        <a:alpha val="100000"/>
      </a:scrgbClr>
    </a:accent3>
    <a:accent4>
      <a:scrgbClr r="0" g="88235" b="76862">
        <a:alpha val="100000"/>
      </a:scrgbClr>
    </a:accent4>
    <a:accent5>
      <a:scrgbClr r="32941" g="90196" b="61960">
        <a:alpha val="100000"/>
      </a:scrgbClr>
    </a:accent5>
    <a:accent6>
      <a:scrgbClr r="56862" g="90196" b="44313">
        <a:alpha val="100000"/>
      </a:scrgbClr>
    </a:accent6>
    <a:hlink>
      <a:scrgbClr r="39607" g="54509" b="83529">
        <a:alpha val="100000"/>
      </a:scrgbClr>
    </a:hlink>
    <a:folHlink>
      <a:scrgbClr r="62352" g="40392" b="63921">
        <a:alpha val="100000"/>
      </a:scrgbClr>
    </a:folHlink>
  </a:clrScheme>
</a:themeOverride>
</file>

<file path=docProps/app.xml><?xml version="1.0" encoding="utf-8"?>
<Properties xmlns="http://schemas.openxmlformats.org/officeDocument/2006/extended-properties" xmlns:vt="http://schemas.openxmlformats.org/officeDocument/2006/docPropsVTypes">
  <TotalTime>0</TotalTime>
  <Words>4708</Words>
  <Application>WPS 文字</Application>
  <PresentationFormat>宽屏</PresentationFormat>
  <Paragraphs>264</Paragraphs>
  <Slides>31</Slides>
  <Notes>1</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31</vt:i4>
      </vt:variant>
    </vt:vector>
  </HeadingPairs>
  <TitlesOfParts>
    <vt:vector size="58" baseType="lpstr">
      <vt:lpstr>Arial</vt:lpstr>
      <vt:lpstr>宋体</vt:lpstr>
      <vt:lpstr>Wingdings</vt:lpstr>
      <vt:lpstr>黑体</vt:lpstr>
      <vt:lpstr>Times New Roman</vt:lpstr>
      <vt:lpstr>方正卡通简体</vt:lpstr>
      <vt:lpstr>微软雅黑</vt:lpstr>
      <vt:lpstr>仿宋</vt:lpstr>
      <vt:lpstr>方正仿宋_GBK</vt:lpstr>
      <vt:lpstr>黑体</vt:lpstr>
      <vt:lpstr>等线</vt:lpstr>
      <vt:lpstr>等线 Light</vt:lpstr>
      <vt:lpstr>宋体</vt:lpstr>
      <vt:lpstr>汉仪书宋二KW</vt:lpstr>
      <vt:lpstr>Calibri</vt:lpstr>
      <vt:lpstr>Helvetica Neue</vt:lpstr>
      <vt:lpstr>Arial Unicode MS</vt:lpstr>
      <vt:lpstr>Wingdings</vt:lpstr>
      <vt:lpstr>思源黑体 CN Bold</vt:lpstr>
      <vt:lpstr>汉仪中黑KW</vt:lpstr>
      <vt:lpstr>思源黑体 CN Light</vt:lpstr>
      <vt:lpstr>MiSans Bold</vt:lpstr>
      <vt:lpstr>苹方-简</vt:lpstr>
      <vt:lpstr>江城圆体 300W</vt:lpstr>
      <vt:lpstr>MiSans</vt:lpstr>
      <vt:lpstr>冬青黑体简体中文</vt:lpstr>
      <vt:lpstr>Office 主题​​</vt:lpstr>
      <vt:lpstr>PowerPoint 演示文稿</vt:lpstr>
      <vt:lpstr>PowerPoint 演示文稿</vt:lpstr>
      <vt:lpstr>一、 20世纪20年代至30年代的幼儿园课程改革</vt:lpstr>
      <vt:lpstr>二、 20世纪50年代的幼儿园课程改革</vt:lpstr>
      <vt:lpstr>二、 20世纪50年代的幼儿园课程改革</vt:lpstr>
      <vt:lpstr>三、 20世纪80年代以来的幼儿园课程改革</vt:lpstr>
      <vt:lpstr>三、 20世纪80年代以来的幼儿园课程改革</vt:lpstr>
      <vt:lpstr>三、 20世纪80年代以来的幼儿园课程改革</vt:lpstr>
      <vt:lpstr>三、 20世纪80年代以来的幼儿园课程改革</vt:lpstr>
      <vt:lpstr>三、 20世纪80年代以来的幼儿园课程改革</vt:lpstr>
      <vt:lpstr>三、 20世纪80年代以来的幼儿园课程改革</vt:lpstr>
      <vt:lpstr>PowerPoint 演示文稿</vt:lpstr>
      <vt:lpstr>一、 陈鹤琴的“五指活动课程”</vt:lpstr>
      <vt:lpstr>一、 陈鹤琴的“五指活动课程”</vt:lpstr>
      <vt:lpstr>一、 陈鹤琴的“五指活动课程”</vt:lpstr>
      <vt:lpstr>一、 陈鹤琴的“五指活动课程”</vt:lpstr>
      <vt:lpstr>二、 张雪门的“ 行为课程 ”</vt:lpstr>
      <vt:lpstr>二、 张雪门的“行为课程”</vt:lpstr>
      <vt:lpstr>二、 张雪门的“行为课程”</vt:lpstr>
      <vt:lpstr>二、 张雪门的“行为课程”</vt:lpstr>
      <vt:lpstr>二、 张雪门的“行为课程”</vt:lpstr>
      <vt:lpstr>PowerPoint 演示文稿</vt:lpstr>
      <vt:lpstr>一、 当今我国幼儿园课程改革中存在的问题</vt:lpstr>
      <vt:lpstr>一、 在实现教育公平的原则下提升幼儿园课程的质量</vt:lpstr>
      <vt:lpstr>一、 在实现教育公平的原则下提升幼儿园课程的质量</vt:lpstr>
      <vt:lpstr>一、 在实现教育公平的原则下提升幼儿园课程的质量</vt:lpstr>
      <vt:lpstr>一、 在实现教育公平的原则下提升幼儿园课程的质量</vt:lpstr>
      <vt:lpstr>一、 在实现教育公平的原则下提升幼儿园课程的质量</vt:lpstr>
      <vt:lpstr>一、 在实现教育公平的原则下提升幼儿园课程的质量</vt:lpstr>
      <vt:lpstr> 五、 0—6岁学龄前儿童教育课程一体化</vt:lpstr>
      <vt:lpstr> 五、 0—6岁学龄前儿童教育课程一体化</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微软用户</dc:creator>
  <cp:lastModifiedBy>WPS_1640303954</cp:lastModifiedBy>
  <cp:revision>400</cp:revision>
  <dcterms:created xsi:type="dcterms:W3CDTF">2023-07-16T15:04:56Z</dcterms:created>
  <dcterms:modified xsi:type="dcterms:W3CDTF">2023-07-16T15:04:56Z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8CAE61BFF0641491F39CAF647ADA6FA3_42</vt:lpwstr>
  </property>
  <property fmtid="{D5CDD505-2E9C-101B-9397-08002B2CF9AE}" pid="3" name="KSOProductBuildVer">
    <vt:lpwstr>2052-5.5.1.7991</vt:lpwstr>
  </property>
</Properties>
</file>